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7" r:id="rId6"/>
    <p:sldMasterId id="2147483695" r:id="rId7"/>
  </p:sldMasterIdLst>
  <p:notesMasterIdLst>
    <p:notesMasterId r:id="rId19"/>
  </p:notesMasterIdLst>
  <p:handoutMasterIdLst>
    <p:handoutMasterId r:id="rId20"/>
  </p:handoutMasterIdLst>
  <p:sldIdLst>
    <p:sldId id="264" r:id="rId8"/>
    <p:sldId id="257" r:id="rId9"/>
    <p:sldId id="368" r:id="rId10"/>
    <p:sldId id="375" r:id="rId11"/>
    <p:sldId id="384" r:id="rId12"/>
    <p:sldId id="385" r:id="rId13"/>
    <p:sldId id="383" r:id="rId14"/>
    <p:sldId id="386" r:id="rId15"/>
    <p:sldId id="378" r:id="rId16"/>
    <p:sldId id="387" r:id="rId17"/>
    <p:sldId id="389" r:id="rId18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Վահագն Գրիգորյան" initials="ՎԳ" lastIdx="12" clrIdx="0">
    <p:extLst>
      <p:ext uri="{19B8F6BF-5375-455C-9EA6-DF929625EA0E}">
        <p15:presenceInfo xmlns:p15="http://schemas.microsoft.com/office/powerpoint/2012/main" userId="S-1-5-21-602162358-287218729-839522115-1335" providerId="AD"/>
      </p:ext>
    </p:extLst>
  </p:cmAuthor>
  <p:cmAuthor id="2" name="Արթուր Գրիգորյան" initials="ԱԳ" lastIdx="7" clrIdx="1">
    <p:extLst>
      <p:ext uri="{19B8F6BF-5375-455C-9EA6-DF929625EA0E}">
        <p15:presenceInfo xmlns:p15="http://schemas.microsoft.com/office/powerpoint/2012/main" userId="S-1-5-21-602162358-287218729-839522115-11681" providerId="AD"/>
      </p:ext>
    </p:extLst>
  </p:cmAuthor>
  <p:cmAuthor id="3" name="Գայանե Վարդանյան" initials="ԳՎ" lastIdx="2" clrIdx="2">
    <p:extLst>
      <p:ext uri="{19B8F6BF-5375-455C-9EA6-DF929625EA0E}">
        <p15:presenceInfo xmlns:p15="http://schemas.microsoft.com/office/powerpoint/2012/main" userId="S-1-5-21-602162358-287218729-839522115-346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AB0"/>
    <a:srgbClr val="49702E"/>
    <a:srgbClr val="ECF5E7"/>
    <a:srgbClr val="FFFFFF"/>
    <a:srgbClr val="106E1B"/>
    <a:srgbClr val="FEFFFB"/>
    <a:srgbClr val="AED395"/>
    <a:srgbClr val="F3FFD9"/>
    <a:srgbClr val="2C6722"/>
    <a:srgbClr val="127C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17" autoAdjust="0"/>
    <p:restoredTop sz="96122" autoAdjust="0"/>
  </p:normalViewPr>
  <p:slideViewPr>
    <p:cSldViewPr snapToGrid="0">
      <p:cViewPr varScale="1">
        <p:scale>
          <a:sx n="81" d="100"/>
          <a:sy n="81" d="100"/>
        </p:scale>
        <p:origin x="132" y="84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AF820-44CC-455C-B6AF-42DADE7C46A5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CF4A4-EC96-41F6-BDC8-1919B741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63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F490CDA5-03D3-4A42-A8A0-02E4D519BBF7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DBC5C7DC-BDB7-419F-88CC-BB2EE48279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4795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C4745-2F24-4DB6-8AA6-1E72FB90BD2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907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5C7DC-BDB7-419F-88CC-BB2EE482797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287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5C7DC-BDB7-419F-88CC-BB2EE482797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154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5C7DC-BDB7-419F-88CC-BB2EE482797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572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5C7DC-BDB7-419F-88CC-BB2EE482797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467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5C7DC-BDB7-419F-88CC-BB2EE482797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817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5C7DC-BDB7-419F-88CC-BB2EE482797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342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F1279-6CE4-4169-83D3-4483097B69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686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F1279-6CE4-4169-83D3-4483097B69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991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5727E-5A9A-43F9-96FF-C4F2443710FF}" type="datetime1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75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403E-0728-4033-8D48-1A1BB29F5484}" type="datetime1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192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33D0E-F35E-41F7-B8E8-6C3A74A39573}" type="datetime1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7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D6EC-3BC9-47E2-89AC-DD2527271CCB}" type="datetime1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104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56424-9F3F-443E-B2A1-A15FB2916F36}" type="datetime1">
              <a:rPr lang="en-GB" smtClean="0"/>
              <a:t>09/10/2023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66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7FA1-C79E-4EB0-9258-A05FF5113CC5}" type="datetime1">
              <a:rPr lang="en-GB" smtClean="0"/>
              <a:t>09/10/2023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048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8E6A0-9BF9-452A-8187-AE08365A596E}" type="datetime1">
              <a:rPr lang="en-GB" smtClean="0"/>
              <a:t>09/10/2023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900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F5B6-CD53-404B-ACF1-F36A63E89B26}" type="datetime1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293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CFE4-982B-4699-B1A5-9897DD36408E}" type="datetime1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951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000BE-A2C3-47D0-9F25-FB779D3EB724}" type="datetime1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666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1FB0-C4EE-4D55-920F-78E82BAE4537}" type="datetime1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033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02574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12593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583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523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A33216-6077-4A34-8FB3-A5EC06408926}"/>
              </a:ext>
            </a:extLst>
          </p:cNvPr>
          <p:cNvSpPr/>
          <p:nvPr userDrawn="1"/>
        </p:nvSpPr>
        <p:spPr>
          <a:xfrm>
            <a:off x="0" y="1672047"/>
            <a:ext cx="12192000" cy="4846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D2A91C0D-3238-4D8F-A939-5CF37D2AB03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2514" y="1916832"/>
            <a:ext cx="557348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D69AEC-138A-48A3-86E1-AE43696E7954}"/>
              </a:ext>
            </a:extLst>
          </p:cNvPr>
          <p:cNvSpPr/>
          <p:nvPr userDrawn="1"/>
        </p:nvSpPr>
        <p:spPr>
          <a:xfrm>
            <a:off x="0" y="1427955"/>
            <a:ext cx="12192000" cy="14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403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3285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FCA8774-1459-4E31-988A-94FC302B26CD}"/>
              </a:ext>
            </a:extLst>
          </p:cNvPr>
          <p:cNvGrpSpPr/>
          <p:nvPr userDrawn="1"/>
        </p:nvGrpSpPr>
        <p:grpSpPr>
          <a:xfrm>
            <a:off x="6667502" y="1877717"/>
            <a:ext cx="2137226" cy="3757132"/>
            <a:chOff x="4871870" y="1763729"/>
            <a:chExt cx="2448272" cy="4303935"/>
          </a:xfrm>
        </p:grpSpPr>
        <p:grpSp>
          <p:nvGrpSpPr>
            <p:cNvPr id="20" name="Group 3">
              <a:extLst>
                <a:ext uri="{FF2B5EF4-FFF2-40B4-BE49-F238E27FC236}">
                  <a16:creationId xmlns:a16="http://schemas.microsoft.com/office/drawing/2014/main" id="{43FB2AD1-1A49-431B-A657-23EEFDAA9221}"/>
                </a:ext>
              </a:extLst>
            </p:cNvPr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22" name="Rounded Rectangle 4">
                <a:extLst>
                  <a:ext uri="{FF2B5EF4-FFF2-40B4-BE49-F238E27FC236}">
                    <a16:creationId xmlns:a16="http://schemas.microsoft.com/office/drawing/2014/main" id="{DA06115C-ED2F-4FBE-8A0B-1E33C86BE336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A8CE15C0-E118-46E9-A62E-B62A4CD8D346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4" name="Group 6">
                <a:extLst>
                  <a:ext uri="{FF2B5EF4-FFF2-40B4-BE49-F238E27FC236}">
                    <a16:creationId xmlns:a16="http://schemas.microsoft.com/office/drawing/2014/main" id="{7CE9FA54-1740-481A-9DE4-B8CDA7F28F29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25" name="Oval 7">
                  <a:extLst>
                    <a:ext uri="{FF2B5EF4-FFF2-40B4-BE49-F238E27FC236}">
                      <a16:creationId xmlns:a16="http://schemas.microsoft.com/office/drawing/2014/main" id="{1FE76A8A-DD54-4649-9CA1-36D4075A77E8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Rounded Rectangle 8">
                  <a:extLst>
                    <a:ext uri="{FF2B5EF4-FFF2-40B4-BE49-F238E27FC236}">
                      <a16:creationId xmlns:a16="http://schemas.microsoft.com/office/drawing/2014/main" id="{7BAD1A71-EDB8-42F3-B2A5-3BC3DEB604E9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21" name="Picture Placeholder 2">
              <a:extLst>
                <a:ext uri="{FF2B5EF4-FFF2-40B4-BE49-F238E27FC236}">
                  <a16:creationId xmlns:a16="http://schemas.microsoft.com/office/drawing/2014/main" id="{3CAF624C-7154-4239-B162-70D9CC80171E}"/>
                </a:ext>
              </a:extLst>
            </p:cNvPr>
            <p:cNvSpPr txBox="1">
              <a:spLocks/>
            </p:cNvSpPr>
            <p:nvPr/>
          </p:nvSpPr>
          <p:spPr>
            <a:xfrm>
              <a:off x="5051890" y="2223507"/>
              <a:ext cx="2088232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45722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46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6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91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114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33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56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78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Your Picture Here</a:t>
              </a:r>
              <a:endPara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EAE0BF-9556-4800-9F78-9F9828B406C3}"/>
              </a:ext>
            </a:extLst>
          </p:cNvPr>
          <p:cNvGrpSpPr/>
          <p:nvPr userDrawn="1"/>
        </p:nvGrpSpPr>
        <p:grpSpPr>
          <a:xfrm>
            <a:off x="3432994" y="1877717"/>
            <a:ext cx="2137226" cy="3757132"/>
            <a:chOff x="4871870" y="1763729"/>
            <a:chExt cx="2448272" cy="4303935"/>
          </a:xfrm>
        </p:grpSpPr>
        <p:grpSp>
          <p:nvGrpSpPr>
            <p:cNvPr id="12" name="Group 3">
              <a:extLst>
                <a:ext uri="{FF2B5EF4-FFF2-40B4-BE49-F238E27FC236}">
                  <a16:creationId xmlns:a16="http://schemas.microsoft.com/office/drawing/2014/main" id="{2D5320B6-0428-499C-9BA0-11718FA4B4F6}"/>
                </a:ext>
              </a:extLst>
            </p:cNvPr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14" name="Rounded Rectangle 4">
                <a:extLst>
                  <a:ext uri="{FF2B5EF4-FFF2-40B4-BE49-F238E27FC236}">
                    <a16:creationId xmlns:a16="http://schemas.microsoft.com/office/drawing/2014/main" id="{EE6BAF63-4837-435A-B287-8A022BC6D66D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5">
                <a:extLst>
                  <a:ext uri="{FF2B5EF4-FFF2-40B4-BE49-F238E27FC236}">
                    <a16:creationId xmlns:a16="http://schemas.microsoft.com/office/drawing/2014/main" id="{FB470123-D5F2-466B-9F43-4C8BF118F019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" name="Group 6">
                <a:extLst>
                  <a:ext uri="{FF2B5EF4-FFF2-40B4-BE49-F238E27FC236}">
                    <a16:creationId xmlns:a16="http://schemas.microsoft.com/office/drawing/2014/main" id="{E5C37ACB-7EE1-4D29-9E16-3FAC199F6387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17" name="Oval 7">
                  <a:extLst>
                    <a:ext uri="{FF2B5EF4-FFF2-40B4-BE49-F238E27FC236}">
                      <a16:creationId xmlns:a16="http://schemas.microsoft.com/office/drawing/2014/main" id="{C7AC4199-669E-427B-B852-ECAA16F728D7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" name="Rounded Rectangle 8">
                  <a:extLst>
                    <a:ext uri="{FF2B5EF4-FFF2-40B4-BE49-F238E27FC236}">
                      <a16:creationId xmlns:a16="http://schemas.microsoft.com/office/drawing/2014/main" id="{DA63717B-0DB6-420E-A017-8AC301C192A3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13" name="Picture Placeholder 2">
              <a:extLst>
                <a:ext uri="{FF2B5EF4-FFF2-40B4-BE49-F238E27FC236}">
                  <a16:creationId xmlns:a16="http://schemas.microsoft.com/office/drawing/2014/main" id="{7D6A599F-1A95-4202-B5D8-E9DF7F329C83}"/>
                </a:ext>
              </a:extLst>
            </p:cNvPr>
            <p:cNvSpPr txBox="1">
              <a:spLocks/>
            </p:cNvSpPr>
            <p:nvPr/>
          </p:nvSpPr>
          <p:spPr>
            <a:xfrm>
              <a:off x="5051890" y="2223507"/>
              <a:ext cx="2088232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45722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46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6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91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114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33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56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78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Your Picture Here</a:t>
              </a:r>
              <a:endPara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5344EEB-95EC-4F6D-BBE3-C31B63869D45}"/>
              </a:ext>
            </a:extLst>
          </p:cNvPr>
          <p:cNvGrpSpPr/>
          <p:nvPr userDrawn="1"/>
        </p:nvGrpSpPr>
        <p:grpSpPr>
          <a:xfrm>
            <a:off x="0" y="5907289"/>
            <a:ext cx="12192000" cy="950711"/>
            <a:chOff x="0" y="5907289"/>
            <a:chExt cx="12192000" cy="950711"/>
          </a:xfrm>
          <a:solidFill>
            <a:schemeClr val="accent3">
              <a:lumMod val="60000"/>
              <a:lumOff val="40000"/>
            </a:schemeClr>
          </a:solidFill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D2DB692-2BCC-4762-A302-D97B83269789}"/>
                </a:ext>
              </a:extLst>
            </p:cNvPr>
            <p:cNvGrpSpPr/>
            <p:nvPr userDrawn="1"/>
          </p:nvGrpSpPr>
          <p:grpSpPr>
            <a:xfrm>
              <a:off x="373" y="5907289"/>
              <a:ext cx="12191627" cy="886330"/>
              <a:chOff x="1" y="5737141"/>
              <a:chExt cx="9143720" cy="886330"/>
            </a:xfrm>
            <a:grpFill/>
          </p:grpSpPr>
          <p:sp>
            <p:nvSpPr>
              <p:cNvPr id="3" name="Freeform 7">
                <a:extLst>
                  <a:ext uri="{FF2B5EF4-FFF2-40B4-BE49-F238E27FC236}">
                    <a16:creationId xmlns:a16="http://schemas.microsoft.com/office/drawing/2014/main" id="{2463FDBF-5C6A-4149-99BB-B018BB0BF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" y="5737142"/>
                <a:ext cx="3153832" cy="886329"/>
              </a:xfrm>
              <a:custGeom>
                <a:avLst/>
                <a:gdLst>
                  <a:gd name="T0" fmla="*/ 59 w 1460"/>
                  <a:gd name="T1" fmla="*/ 347 h 410"/>
                  <a:gd name="T2" fmla="*/ 82 w 1460"/>
                  <a:gd name="T3" fmla="*/ 338 h 410"/>
                  <a:gd name="T4" fmla="*/ 130 w 1460"/>
                  <a:gd name="T5" fmla="*/ 350 h 410"/>
                  <a:gd name="T6" fmla="*/ 162 w 1460"/>
                  <a:gd name="T7" fmla="*/ 358 h 410"/>
                  <a:gd name="T8" fmla="*/ 225 w 1460"/>
                  <a:gd name="T9" fmla="*/ 295 h 410"/>
                  <a:gd name="T10" fmla="*/ 257 w 1460"/>
                  <a:gd name="T11" fmla="*/ 273 h 410"/>
                  <a:gd name="T12" fmla="*/ 309 w 1460"/>
                  <a:gd name="T13" fmla="*/ 361 h 410"/>
                  <a:gd name="T14" fmla="*/ 343 w 1460"/>
                  <a:gd name="T15" fmla="*/ 340 h 410"/>
                  <a:gd name="T16" fmla="*/ 388 w 1460"/>
                  <a:gd name="T17" fmla="*/ 187 h 410"/>
                  <a:gd name="T18" fmla="*/ 391 w 1460"/>
                  <a:gd name="T19" fmla="*/ 144 h 410"/>
                  <a:gd name="T20" fmla="*/ 395 w 1460"/>
                  <a:gd name="T21" fmla="*/ 46 h 410"/>
                  <a:gd name="T22" fmla="*/ 397 w 1460"/>
                  <a:gd name="T23" fmla="*/ 46 h 410"/>
                  <a:gd name="T24" fmla="*/ 401 w 1460"/>
                  <a:gd name="T25" fmla="*/ 144 h 410"/>
                  <a:gd name="T26" fmla="*/ 404 w 1460"/>
                  <a:gd name="T27" fmla="*/ 187 h 410"/>
                  <a:gd name="T28" fmla="*/ 439 w 1460"/>
                  <a:gd name="T29" fmla="*/ 369 h 410"/>
                  <a:gd name="T30" fmla="*/ 458 w 1460"/>
                  <a:gd name="T31" fmla="*/ 387 h 410"/>
                  <a:gd name="T32" fmla="*/ 479 w 1460"/>
                  <a:gd name="T33" fmla="*/ 373 h 410"/>
                  <a:gd name="T34" fmla="*/ 544 w 1460"/>
                  <a:gd name="T35" fmla="*/ 377 h 410"/>
                  <a:gd name="T36" fmla="*/ 562 w 1460"/>
                  <a:gd name="T37" fmla="*/ 390 h 410"/>
                  <a:gd name="T38" fmla="*/ 588 w 1460"/>
                  <a:gd name="T39" fmla="*/ 379 h 410"/>
                  <a:gd name="T40" fmla="*/ 602 w 1460"/>
                  <a:gd name="T41" fmla="*/ 377 h 410"/>
                  <a:gd name="T42" fmla="*/ 617 w 1460"/>
                  <a:gd name="T43" fmla="*/ 382 h 410"/>
                  <a:gd name="T44" fmla="*/ 625 w 1460"/>
                  <a:gd name="T45" fmla="*/ 373 h 410"/>
                  <a:gd name="T46" fmla="*/ 683 w 1460"/>
                  <a:gd name="T47" fmla="*/ 364 h 410"/>
                  <a:gd name="T48" fmla="*/ 702 w 1460"/>
                  <a:gd name="T49" fmla="*/ 364 h 410"/>
                  <a:gd name="T50" fmla="*/ 744 w 1460"/>
                  <a:gd name="T51" fmla="*/ 300 h 410"/>
                  <a:gd name="T52" fmla="*/ 758 w 1460"/>
                  <a:gd name="T53" fmla="*/ 302 h 410"/>
                  <a:gd name="T54" fmla="*/ 778 w 1460"/>
                  <a:gd name="T55" fmla="*/ 313 h 410"/>
                  <a:gd name="T56" fmla="*/ 801 w 1460"/>
                  <a:gd name="T57" fmla="*/ 324 h 410"/>
                  <a:gd name="T58" fmla="*/ 832 w 1460"/>
                  <a:gd name="T59" fmla="*/ 306 h 410"/>
                  <a:gd name="T60" fmla="*/ 843 w 1460"/>
                  <a:gd name="T61" fmla="*/ 355 h 410"/>
                  <a:gd name="T62" fmla="*/ 869 w 1460"/>
                  <a:gd name="T63" fmla="*/ 314 h 410"/>
                  <a:gd name="T64" fmla="*/ 881 w 1460"/>
                  <a:gd name="T65" fmla="*/ 272 h 410"/>
                  <a:gd name="T66" fmla="*/ 893 w 1460"/>
                  <a:gd name="T67" fmla="*/ 251 h 410"/>
                  <a:gd name="T68" fmla="*/ 930 w 1460"/>
                  <a:gd name="T69" fmla="*/ 231 h 410"/>
                  <a:gd name="T70" fmla="*/ 947 w 1460"/>
                  <a:gd name="T71" fmla="*/ 227 h 410"/>
                  <a:gd name="T72" fmla="*/ 968 w 1460"/>
                  <a:gd name="T73" fmla="*/ 261 h 410"/>
                  <a:gd name="T74" fmla="*/ 994 w 1460"/>
                  <a:gd name="T75" fmla="*/ 315 h 410"/>
                  <a:gd name="T76" fmla="*/ 1035 w 1460"/>
                  <a:gd name="T77" fmla="*/ 327 h 410"/>
                  <a:gd name="T78" fmla="*/ 1044 w 1460"/>
                  <a:gd name="T79" fmla="*/ 322 h 410"/>
                  <a:gd name="T80" fmla="*/ 1069 w 1460"/>
                  <a:gd name="T81" fmla="*/ 305 h 410"/>
                  <a:gd name="T82" fmla="*/ 1084 w 1460"/>
                  <a:gd name="T83" fmla="*/ 257 h 410"/>
                  <a:gd name="T84" fmla="*/ 1129 w 1460"/>
                  <a:gd name="T85" fmla="*/ 280 h 410"/>
                  <a:gd name="T86" fmla="*/ 1142 w 1460"/>
                  <a:gd name="T87" fmla="*/ 329 h 410"/>
                  <a:gd name="T88" fmla="*/ 1161 w 1460"/>
                  <a:gd name="T89" fmla="*/ 340 h 410"/>
                  <a:gd name="T90" fmla="*/ 1187 w 1460"/>
                  <a:gd name="T91" fmla="*/ 340 h 410"/>
                  <a:gd name="T92" fmla="*/ 1209 w 1460"/>
                  <a:gd name="T93" fmla="*/ 336 h 410"/>
                  <a:gd name="T94" fmla="*/ 1231 w 1460"/>
                  <a:gd name="T95" fmla="*/ 322 h 410"/>
                  <a:gd name="T96" fmla="*/ 1257 w 1460"/>
                  <a:gd name="T97" fmla="*/ 318 h 410"/>
                  <a:gd name="T98" fmla="*/ 1294 w 1460"/>
                  <a:gd name="T99" fmla="*/ 344 h 410"/>
                  <a:gd name="T100" fmla="*/ 1330 w 1460"/>
                  <a:gd name="T101" fmla="*/ 327 h 410"/>
                  <a:gd name="T102" fmla="*/ 1351 w 1460"/>
                  <a:gd name="T103" fmla="*/ 165 h 410"/>
                  <a:gd name="T104" fmla="*/ 1401 w 1460"/>
                  <a:gd name="T105" fmla="*/ 152 h 410"/>
                  <a:gd name="T106" fmla="*/ 1426 w 1460"/>
                  <a:gd name="T107" fmla="*/ 281 h 410"/>
                  <a:gd name="T108" fmla="*/ 1460 w 1460"/>
                  <a:gd name="T109" fmla="*/ 4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60" h="410">
                    <a:moveTo>
                      <a:pt x="0" y="410"/>
                    </a:moveTo>
                    <a:cubicBezTo>
                      <a:pt x="0" y="321"/>
                      <a:pt x="0" y="321"/>
                      <a:pt x="0" y="321"/>
                    </a:cubicBezTo>
                    <a:cubicBezTo>
                      <a:pt x="8" y="321"/>
                      <a:pt x="16" y="321"/>
                      <a:pt x="24" y="321"/>
                    </a:cubicBezTo>
                    <a:cubicBezTo>
                      <a:pt x="24" y="326"/>
                      <a:pt x="24" y="330"/>
                      <a:pt x="24" y="335"/>
                    </a:cubicBezTo>
                    <a:cubicBezTo>
                      <a:pt x="30" y="335"/>
                      <a:pt x="37" y="335"/>
                      <a:pt x="43" y="335"/>
                    </a:cubicBezTo>
                    <a:cubicBezTo>
                      <a:pt x="43" y="339"/>
                      <a:pt x="43" y="343"/>
                      <a:pt x="43" y="347"/>
                    </a:cubicBezTo>
                    <a:cubicBezTo>
                      <a:pt x="48" y="347"/>
                      <a:pt x="54" y="347"/>
                      <a:pt x="59" y="347"/>
                    </a:cubicBezTo>
                    <a:cubicBezTo>
                      <a:pt x="59" y="339"/>
                      <a:pt x="59" y="331"/>
                      <a:pt x="59" y="324"/>
                    </a:cubicBezTo>
                    <a:cubicBezTo>
                      <a:pt x="62" y="324"/>
                      <a:pt x="64" y="324"/>
                      <a:pt x="67" y="324"/>
                    </a:cubicBezTo>
                    <a:cubicBezTo>
                      <a:pt x="67" y="323"/>
                      <a:pt x="67" y="322"/>
                      <a:pt x="67" y="321"/>
                    </a:cubicBezTo>
                    <a:cubicBezTo>
                      <a:pt x="69" y="321"/>
                      <a:pt x="71" y="321"/>
                      <a:pt x="73" y="321"/>
                    </a:cubicBezTo>
                    <a:cubicBezTo>
                      <a:pt x="73" y="322"/>
                      <a:pt x="73" y="323"/>
                      <a:pt x="73" y="324"/>
                    </a:cubicBezTo>
                    <a:cubicBezTo>
                      <a:pt x="76" y="324"/>
                      <a:pt x="79" y="324"/>
                      <a:pt x="82" y="324"/>
                    </a:cubicBezTo>
                    <a:cubicBezTo>
                      <a:pt x="82" y="329"/>
                      <a:pt x="82" y="333"/>
                      <a:pt x="82" y="338"/>
                    </a:cubicBezTo>
                    <a:cubicBezTo>
                      <a:pt x="91" y="338"/>
                      <a:pt x="101" y="338"/>
                      <a:pt x="110" y="338"/>
                    </a:cubicBezTo>
                    <a:cubicBezTo>
                      <a:pt x="110" y="340"/>
                      <a:pt x="110" y="342"/>
                      <a:pt x="110" y="344"/>
                    </a:cubicBezTo>
                    <a:cubicBezTo>
                      <a:pt x="111" y="344"/>
                      <a:pt x="113" y="344"/>
                      <a:pt x="114" y="344"/>
                    </a:cubicBezTo>
                    <a:cubicBezTo>
                      <a:pt x="114" y="347"/>
                      <a:pt x="114" y="349"/>
                      <a:pt x="114" y="352"/>
                    </a:cubicBezTo>
                    <a:cubicBezTo>
                      <a:pt x="117" y="352"/>
                      <a:pt x="121" y="352"/>
                      <a:pt x="124" y="352"/>
                    </a:cubicBezTo>
                    <a:cubicBezTo>
                      <a:pt x="124" y="351"/>
                      <a:pt x="124" y="350"/>
                      <a:pt x="124" y="350"/>
                    </a:cubicBezTo>
                    <a:cubicBezTo>
                      <a:pt x="126" y="350"/>
                      <a:pt x="128" y="350"/>
                      <a:pt x="130" y="350"/>
                    </a:cubicBezTo>
                    <a:cubicBezTo>
                      <a:pt x="130" y="350"/>
                      <a:pt x="130" y="351"/>
                      <a:pt x="130" y="352"/>
                    </a:cubicBezTo>
                    <a:cubicBezTo>
                      <a:pt x="134" y="352"/>
                      <a:pt x="139" y="352"/>
                      <a:pt x="144" y="352"/>
                    </a:cubicBezTo>
                    <a:cubicBezTo>
                      <a:pt x="144" y="354"/>
                      <a:pt x="144" y="356"/>
                      <a:pt x="144" y="358"/>
                    </a:cubicBezTo>
                    <a:cubicBezTo>
                      <a:pt x="148" y="358"/>
                      <a:pt x="152" y="358"/>
                      <a:pt x="156" y="358"/>
                    </a:cubicBezTo>
                    <a:cubicBezTo>
                      <a:pt x="156" y="357"/>
                      <a:pt x="156" y="357"/>
                      <a:pt x="156" y="356"/>
                    </a:cubicBezTo>
                    <a:cubicBezTo>
                      <a:pt x="158" y="356"/>
                      <a:pt x="160" y="356"/>
                      <a:pt x="162" y="356"/>
                    </a:cubicBezTo>
                    <a:cubicBezTo>
                      <a:pt x="162" y="357"/>
                      <a:pt x="162" y="357"/>
                      <a:pt x="162" y="358"/>
                    </a:cubicBezTo>
                    <a:cubicBezTo>
                      <a:pt x="166" y="358"/>
                      <a:pt x="170" y="358"/>
                      <a:pt x="173" y="358"/>
                    </a:cubicBezTo>
                    <a:cubicBezTo>
                      <a:pt x="173" y="240"/>
                      <a:pt x="173" y="240"/>
                      <a:pt x="173" y="240"/>
                    </a:cubicBezTo>
                    <a:cubicBezTo>
                      <a:pt x="186" y="240"/>
                      <a:pt x="186" y="240"/>
                      <a:pt x="186" y="240"/>
                    </a:cubicBezTo>
                    <a:cubicBezTo>
                      <a:pt x="186" y="236"/>
                      <a:pt x="186" y="236"/>
                      <a:pt x="186" y="236"/>
                    </a:cubicBezTo>
                    <a:cubicBezTo>
                      <a:pt x="214" y="241"/>
                      <a:pt x="214" y="241"/>
                      <a:pt x="214" y="241"/>
                    </a:cubicBezTo>
                    <a:cubicBezTo>
                      <a:pt x="214" y="259"/>
                      <a:pt x="214" y="277"/>
                      <a:pt x="214" y="295"/>
                    </a:cubicBezTo>
                    <a:cubicBezTo>
                      <a:pt x="218" y="295"/>
                      <a:pt x="222" y="295"/>
                      <a:pt x="225" y="295"/>
                    </a:cubicBezTo>
                    <a:cubicBezTo>
                      <a:pt x="226" y="295"/>
                      <a:pt x="226" y="294"/>
                      <a:pt x="227" y="293"/>
                    </a:cubicBezTo>
                    <a:cubicBezTo>
                      <a:pt x="228" y="293"/>
                      <a:pt x="230" y="293"/>
                      <a:pt x="231" y="293"/>
                    </a:cubicBezTo>
                    <a:cubicBezTo>
                      <a:pt x="232" y="294"/>
                      <a:pt x="232" y="295"/>
                      <a:pt x="233" y="295"/>
                    </a:cubicBezTo>
                    <a:cubicBezTo>
                      <a:pt x="237" y="295"/>
                      <a:pt x="242" y="295"/>
                      <a:pt x="246" y="295"/>
                    </a:cubicBezTo>
                    <a:cubicBezTo>
                      <a:pt x="246" y="306"/>
                      <a:pt x="246" y="316"/>
                      <a:pt x="246" y="326"/>
                    </a:cubicBezTo>
                    <a:cubicBezTo>
                      <a:pt x="250" y="326"/>
                      <a:pt x="253" y="326"/>
                      <a:pt x="257" y="326"/>
                    </a:cubicBezTo>
                    <a:cubicBezTo>
                      <a:pt x="257" y="309"/>
                      <a:pt x="257" y="291"/>
                      <a:pt x="257" y="273"/>
                    </a:cubicBezTo>
                    <a:cubicBezTo>
                      <a:pt x="259" y="273"/>
                      <a:pt x="261" y="273"/>
                      <a:pt x="262" y="273"/>
                    </a:cubicBezTo>
                    <a:cubicBezTo>
                      <a:pt x="262" y="272"/>
                      <a:pt x="262" y="270"/>
                      <a:pt x="262" y="269"/>
                    </a:cubicBezTo>
                    <a:cubicBezTo>
                      <a:pt x="274" y="269"/>
                      <a:pt x="286" y="269"/>
                      <a:pt x="298" y="269"/>
                    </a:cubicBezTo>
                    <a:cubicBezTo>
                      <a:pt x="299" y="270"/>
                      <a:pt x="300" y="271"/>
                      <a:pt x="301" y="272"/>
                    </a:cubicBezTo>
                    <a:cubicBezTo>
                      <a:pt x="301" y="300"/>
                      <a:pt x="301" y="327"/>
                      <a:pt x="301" y="355"/>
                    </a:cubicBezTo>
                    <a:cubicBezTo>
                      <a:pt x="303" y="355"/>
                      <a:pt x="306" y="355"/>
                      <a:pt x="309" y="355"/>
                    </a:cubicBezTo>
                    <a:cubicBezTo>
                      <a:pt x="309" y="357"/>
                      <a:pt x="309" y="359"/>
                      <a:pt x="309" y="361"/>
                    </a:cubicBezTo>
                    <a:cubicBezTo>
                      <a:pt x="311" y="361"/>
                      <a:pt x="314" y="361"/>
                      <a:pt x="316" y="361"/>
                    </a:cubicBezTo>
                    <a:cubicBezTo>
                      <a:pt x="316" y="354"/>
                      <a:pt x="316" y="347"/>
                      <a:pt x="316" y="340"/>
                    </a:cubicBezTo>
                    <a:cubicBezTo>
                      <a:pt x="319" y="340"/>
                      <a:pt x="323" y="340"/>
                      <a:pt x="326" y="340"/>
                    </a:cubicBezTo>
                    <a:cubicBezTo>
                      <a:pt x="326" y="339"/>
                      <a:pt x="326" y="338"/>
                      <a:pt x="326" y="337"/>
                    </a:cubicBezTo>
                    <a:cubicBezTo>
                      <a:pt x="330" y="337"/>
                      <a:pt x="333" y="337"/>
                      <a:pt x="337" y="337"/>
                    </a:cubicBezTo>
                    <a:cubicBezTo>
                      <a:pt x="337" y="338"/>
                      <a:pt x="337" y="339"/>
                      <a:pt x="337" y="340"/>
                    </a:cubicBezTo>
                    <a:cubicBezTo>
                      <a:pt x="339" y="340"/>
                      <a:pt x="341" y="340"/>
                      <a:pt x="343" y="340"/>
                    </a:cubicBezTo>
                    <a:cubicBezTo>
                      <a:pt x="344" y="338"/>
                      <a:pt x="344" y="337"/>
                      <a:pt x="344" y="336"/>
                    </a:cubicBezTo>
                    <a:cubicBezTo>
                      <a:pt x="345" y="336"/>
                      <a:pt x="346" y="336"/>
                      <a:pt x="347" y="336"/>
                    </a:cubicBezTo>
                    <a:cubicBezTo>
                      <a:pt x="347" y="337"/>
                      <a:pt x="348" y="338"/>
                      <a:pt x="348" y="339"/>
                    </a:cubicBezTo>
                    <a:cubicBezTo>
                      <a:pt x="349" y="339"/>
                      <a:pt x="350" y="339"/>
                      <a:pt x="352" y="339"/>
                    </a:cubicBezTo>
                    <a:cubicBezTo>
                      <a:pt x="352" y="328"/>
                      <a:pt x="352" y="316"/>
                      <a:pt x="352" y="304"/>
                    </a:cubicBezTo>
                    <a:cubicBezTo>
                      <a:pt x="362" y="304"/>
                      <a:pt x="373" y="304"/>
                      <a:pt x="384" y="304"/>
                    </a:cubicBezTo>
                    <a:cubicBezTo>
                      <a:pt x="385" y="265"/>
                      <a:pt x="387" y="226"/>
                      <a:pt x="388" y="187"/>
                    </a:cubicBezTo>
                    <a:cubicBezTo>
                      <a:pt x="384" y="186"/>
                      <a:pt x="372" y="182"/>
                      <a:pt x="382" y="177"/>
                    </a:cubicBezTo>
                    <a:cubicBezTo>
                      <a:pt x="381" y="176"/>
                      <a:pt x="380" y="175"/>
                      <a:pt x="379" y="175"/>
                    </a:cubicBezTo>
                    <a:cubicBezTo>
                      <a:pt x="379" y="168"/>
                      <a:pt x="379" y="168"/>
                      <a:pt x="383" y="164"/>
                    </a:cubicBezTo>
                    <a:cubicBezTo>
                      <a:pt x="383" y="162"/>
                      <a:pt x="383" y="159"/>
                      <a:pt x="383" y="156"/>
                    </a:cubicBezTo>
                    <a:cubicBezTo>
                      <a:pt x="385" y="156"/>
                      <a:pt x="388" y="156"/>
                      <a:pt x="390" y="156"/>
                    </a:cubicBezTo>
                    <a:cubicBezTo>
                      <a:pt x="390" y="152"/>
                      <a:pt x="390" y="149"/>
                      <a:pt x="390" y="146"/>
                    </a:cubicBezTo>
                    <a:cubicBezTo>
                      <a:pt x="390" y="145"/>
                      <a:pt x="391" y="145"/>
                      <a:pt x="391" y="144"/>
                    </a:cubicBezTo>
                    <a:cubicBezTo>
                      <a:pt x="391" y="132"/>
                      <a:pt x="391" y="120"/>
                      <a:pt x="391" y="108"/>
                    </a:cubicBezTo>
                    <a:cubicBezTo>
                      <a:pt x="391" y="107"/>
                      <a:pt x="390" y="106"/>
                      <a:pt x="390" y="105"/>
                    </a:cubicBezTo>
                    <a:cubicBezTo>
                      <a:pt x="391" y="104"/>
                      <a:pt x="392" y="103"/>
                      <a:pt x="393" y="102"/>
                    </a:cubicBezTo>
                    <a:cubicBezTo>
                      <a:pt x="393" y="93"/>
                      <a:pt x="393" y="84"/>
                      <a:pt x="393" y="75"/>
                    </a:cubicBezTo>
                    <a:cubicBezTo>
                      <a:pt x="393" y="75"/>
                      <a:pt x="394" y="74"/>
                      <a:pt x="394" y="73"/>
                    </a:cubicBezTo>
                    <a:cubicBezTo>
                      <a:pt x="394" y="65"/>
                      <a:pt x="394" y="56"/>
                      <a:pt x="394" y="47"/>
                    </a:cubicBezTo>
                    <a:cubicBezTo>
                      <a:pt x="394" y="47"/>
                      <a:pt x="395" y="46"/>
                      <a:pt x="395" y="46"/>
                    </a:cubicBezTo>
                    <a:cubicBezTo>
                      <a:pt x="395" y="43"/>
                      <a:pt x="395" y="41"/>
                      <a:pt x="395" y="38"/>
                    </a:cubicBezTo>
                    <a:cubicBezTo>
                      <a:pt x="395" y="38"/>
                      <a:pt x="395" y="37"/>
                      <a:pt x="396" y="37"/>
                    </a:cubicBezTo>
                    <a:cubicBezTo>
                      <a:pt x="396" y="32"/>
                      <a:pt x="396" y="28"/>
                      <a:pt x="396" y="23"/>
                    </a:cubicBezTo>
                    <a:cubicBezTo>
                      <a:pt x="396" y="23"/>
                      <a:pt x="396" y="23"/>
                      <a:pt x="396" y="23"/>
                    </a:cubicBezTo>
                    <a:cubicBezTo>
                      <a:pt x="396" y="28"/>
                      <a:pt x="396" y="32"/>
                      <a:pt x="396" y="37"/>
                    </a:cubicBezTo>
                    <a:cubicBezTo>
                      <a:pt x="397" y="37"/>
                      <a:pt x="397" y="38"/>
                      <a:pt x="397" y="38"/>
                    </a:cubicBezTo>
                    <a:cubicBezTo>
                      <a:pt x="397" y="41"/>
                      <a:pt x="397" y="43"/>
                      <a:pt x="397" y="46"/>
                    </a:cubicBezTo>
                    <a:cubicBezTo>
                      <a:pt x="398" y="46"/>
                      <a:pt x="398" y="47"/>
                      <a:pt x="398" y="47"/>
                    </a:cubicBezTo>
                    <a:cubicBezTo>
                      <a:pt x="398" y="56"/>
                      <a:pt x="398" y="65"/>
                      <a:pt x="398" y="73"/>
                    </a:cubicBezTo>
                    <a:cubicBezTo>
                      <a:pt x="399" y="74"/>
                      <a:pt x="399" y="74"/>
                      <a:pt x="399" y="75"/>
                    </a:cubicBezTo>
                    <a:cubicBezTo>
                      <a:pt x="399" y="84"/>
                      <a:pt x="399" y="93"/>
                      <a:pt x="399" y="102"/>
                    </a:cubicBezTo>
                    <a:cubicBezTo>
                      <a:pt x="400" y="103"/>
                      <a:pt x="401" y="104"/>
                      <a:pt x="402" y="105"/>
                    </a:cubicBezTo>
                    <a:cubicBezTo>
                      <a:pt x="402" y="106"/>
                      <a:pt x="401" y="107"/>
                      <a:pt x="401" y="108"/>
                    </a:cubicBezTo>
                    <a:cubicBezTo>
                      <a:pt x="401" y="120"/>
                      <a:pt x="401" y="132"/>
                      <a:pt x="401" y="144"/>
                    </a:cubicBezTo>
                    <a:cubicBezTo>
                      <a:pt x="401" y="145"/>
                      <a:pt x="402" y="145"/>
                      <a:pt x="402" y="146"/>
                    </a:cubicBezTo>
                    <a:cubicBezTo>
                      <a:pt x="402" y="149"/>
                      <a:pt x="402" y="152"/>
                      <a:pt x="402" y="156"/>
                    </a:cubicBezTo>
                    <a:cubicBezTo>
                      <a:pt x="405" y="156"/>
                      <a:pt x="407" y="156"/>
                      <a:pt x="409" y="156"/>
                    </a:cubicBezTo>
                    <a:cubicBezTo>
                      <a:pt x="409" y="159"/>
                      <a:pt x="409" y="162"/>
                      <a:pt x="409" y="164"/>
                    </a:cubicBezTo>
                    <a:cubicBezTo>
                      <a:pt x="414" y="168"/>
                      <a:pt x="413" y="169"/>
                      <a:pt x="413" y="175"/>
                    </a:cubicBezTo>
                    <a:cubicBezTo>
                      <a:pt x="412" y="175"/>
                      <a:pt x="411" y="176"/>
                      <a:pt x="410" y="177"/>
                    </a:cubicBezTo>
                    <a:cubicBezTo>
                      <a:pt x="421" y="181"/>
                      <a:pt x="409" y="187"/>
                      <a:pt x="404" y="187"/>
                    </a:cubicBezTo>
                    <a:cubicBezTo>
                      <a:pt x="407" y="254"/>
                      <a:pt x="409" y="320"/>
                      <a:pt x="412" y="387"/>
                    </a:cubicBezTo>
                    <a:cubicBezTo>
                      <a:pt x="414" y="387"/>
                      <a:pt x="415" y="387"/>
                      <a:pt x="417" y="387"/>
                    </a:cubicBezTo>
                    <a:cubicBezTo>
                      <a:pt x="417" y="383"/>
                      <a:pt x="417" y="379"/>
                      <a:pt x="417" y="375"/>
                    </a:cubicBezTo>
                    <a:cubicBezTo>
                      <a:pt x="423" y="375"/>
                      <a:pt x="430" y="375"/>
                      <a:pt x="436" y="375"/>
                    </a:cubicBezTo>
                    <a:cubicBezTo>
                      <a:pt x="436" y="380"/>
                      <a:pt x="436" y="384"/>
                      <a:pt x="436" y="389"/>
                    </a:cubicBezTo>
                    <a:cubicBezTo>
                      <a:pt x="437" y="389"/>
                      <a:pt x="438" y="389"/>
                      <a:pt x="439" y="389"/>
                    </a:cubicBezTo>
                    <a:cubicBezTo>
                      <a:pt x="439" y="382"/>
                      <a:pt x="439" y="376"/>
                      <a:pt x="439" y="369"/>
                    </a:cubicBezTo>
                    <a:cubicBezTo>
                      <a:pt x="440" y="369"/>
                      <a:pt x="441" y="369"/>
                      <a:pt x="442" y="369"/>
                    </a:cubicBezTo>
                    <a:cubicBezTo>
                      <a:pt x="442" y="376"/>
                      <a:pt x="442" y="382"/>
                      <a:pt x="442" y="388"/>
                    </a:cubicBezTo>
                    <a:cubicBezTo>
                      <a:pt x="443" y="388"/>
                      <a:pt x="444" y="388"/>
                      <a:pt x="445" y="388"/>
                    </a:cubicBezTo>
                    <a:cubicBezTo>
                      <a:pt x="445" y="385"/>
                      <a:pt x="445" y="381"/>
                      <a:pt x="445" y="378"/>
                    </a:cubicBezTo>
                    <a:cubicBezTo>
                      <a:pt x="445" y="378"/>
                      <a:pt x="446" y="378"/>
                      <a:pt x="446" y="378"/>
                    </a:cubicBezTo>
                    <a:cubicBezTo>
                      <a:pt x="446" y="381"/>
                      <a:pt x="446" y="384"/>
                      <a:pt x="446" y="388"/>
                    </a:cubicBezTo>
                    <a:cubicBezTo>
                      <a:pt x="450" y="388"/>
                      <a:pt x="454" y="388"/>
                      <a:pt x="458" y="387"/>
                    </a:cubicBezTo>
                    <a:cubicBezTo>
                      <a:pt x="458" y="384"/>
                      <a:pt x="458" y="380"/>
                      <a:pt x="458" y="376"/>
                    </a:cubicBezTo>
                    <a:cubicBezTo>
                      <a:pt x="460" y="376"/>
                      <a:pt x="463" y="376"/>
                      <a:pt x="465" y="376"/>
                    </a:cubicBezTo>
                    <a:cubicBezTo>
                      <a:pt x="465" y="375"/>
                      <a:pt x="465" y="374"/>
                      <a:pt x="465" y="373"/>
                    </a:cubicBezTo>
                    <a:cubicBezTo>
                      <a:pt x="468" y="373"/>
                      <a:pt x="471" y="373"/>
                      <a:pt x="473" y="373"/>
                    </a:cubicBezTo>
                    <a:cubicBezTo>
                      <a:pt x="473" y="374"/>
                      <a:pt x="473" y="374"/>
                      <a:pt x="473" y="375"/>
                    </a:cubicBezTo>
                    <a:cubicBezTo>
                      <a:pt x="475" y="375"/>
                      <a:pt x="477" y="375"/>
                      <a:pt x="479" y="375"/>
                    </a:cubicBezTo>
                    <a:cubicBezTo>
                      <a:pt x="479" y="374"/>
                      <a:pt x="479" y="374"/>
                      <a:pt x="479" y="373"/>
                    </a:cubicBezTo>
                    <a:cubicBezTo>
                      <a:pt x="497" y="373"/>
                      <a:pt x="515" y="373"/>
                      <a:pt x="533" y="373"/>
                    </a:cubicBezTo>
                    <a:cubicBezTo>
                      <a:pt x="533" y="372"/>
                      <a:pt x="533" y="371"/>
                      <a:pt x="533" y="370"/>
                    </a:cubicBezTo>
                    <a:cubicBezTo>
                      <a:pt x="534" y="370"/>
                      <a:pt x="536" y="370"/>
                      <a:pt x="537" y="370"/>
                    </a:cubicBezTo>
                    <a:cubicBezTo>
                      <a:pt x="537" y="371"/>
                      <a:pt x="537" y="372"/>
                      <a:pt x="537" y="373"/>
                    </a:cubicBezTo>
                    <a:cubicBezTo>
                      <a:pt x="538" y="373"/>
                      <a:pt x="540" y="373"/>
                      <a:pt x="541" y="373"/>
                    </a:cubicBezTo>
                    <a:cubicBezTo>
                      <a:pt x="541" y="374"/>
                      <a:pt x="541" y="376"/>
                      <a:pt x="541" y="377"/>
                    </a:cubicBezTo>
                    <a:cubicBezTo>
                      <a:pt x="542" y="377"/>
                      <a:pt x="543" y="377"/>
                      <a:pt x="544" y="377"/>
                    </a:cubicBezTo>
                    <a:cubicBezTo>
                      <a:pt x="544" y="377"/>
                      <a:pt x="544" y="376"/>
                      <a:pt x="544" y="375"/>
                    </a:cubicBezTo>
                    <a:cubicBezTo>
                      <a:pt x="545" y="375"/>
                      <a:pt x="546" y="375"/>
                      <a:pt x="547" y="375"/>
                    </a:cubicBezTo>
                    <a:cubicBezTo>
                      <a:pt x="547" y="376"/>
                      <a:pt x="547" y="377"/>
                      <a:pt x="547" y="377"/>
                    </a:cubicBezTo>
                    <a:cubicBezTo>
                      <a:pt x="550" y="377"/>
                      <a:pt x="553" y="377"/>
                      <a:pt x="556" y="377"/>
                    </a:cubicBezTo>
                    <a:cubicBezTo>
                      <a:pt x="556" y="376"/>
                      <a:pt x="556" y="375"/>
                      <a:pt x="556" y="374"/>
                    </a:cubicBezTo>
                    <a:cubicBezTo>
                      <a:pt x="558" y="374"/>
                      <a:pt x="560" y="374"/>
                      <a:pt x="562" y="374"/>
                    </a:cubicBezTo>
                    <a:cubicBezTo>
                      <a:pt x="562" y="379"/>
                      <a:pt x="562" y="385"/>
                      <a:pt x="562" y="390"/>
                    </a:cubicBezTo>
                    <a:cubicBezTo>
                      <a:pt x="563" y="390"/>
                      <a:pt x="563" y="390"/>
                      <a:pt x="564" y="390"/>
                    </a:cubicBezTo>
                    <a:cubicBezTo>
                      <a:pt x="564" y="389"/>
                      <a:pt x="564" y="387"/>
                      <a:pt x="564" y="386"/>
                    </a:cubicBezTo>
                    <a:cubicBezTo>
                      <a:pt x="565" y="386"/>
                      <a:pt x="567" y="386"/>
                      <a:pt x="568" y="386"/>
                    </a:cubicBezTo>
                    <a:cubicBezTo>
                      <a:pt x="568" y="387"/>
                      <a:pt x="568" y="389"/>
                      <a:pt x="568" y="390"/>
                    </a:cubicBezTo>
                    <a:cubicBezTo>
                      <a:pt x="571" y="390"/>
                      <a:pt x="575" y="390"/>
                      <a:pt x="578" y="390"/>
                    </a:cubicBezTo>
                    <a:cubicBezTo>
                      <a:pt x="578" y="382"/>
                      <a:pt x="578" y="382"/>
                      <a:pt x="578" y="382"/>
                    </a:cubicBezTo>
                    <a:cubicBezTo>
                      <a:pt x="588" y="379"/>
                      <a:pt x="588" y="379"/>
                      <a:pt x="588" y="379"/>
                    </a:cubicBezTo>
                    <a:cubicBezTo>
                      <a:pt x="588" y="374"/>
                      <a:pt x="589" y="368"/>
                      <a:pt x="589" y="362"/>
                    </a:cubicBezTo>
                    <a:cubicBezTo>
                      <a:pt x="590" y="362"/>
                      <a:pt x="591" y="362"/>
                      <a:pt x="592" y="362"/>
                    </a:cubicBezTo>
                    <a:cubicBezTo>
                      <a:pt x="592" y="368"/>
                      <a:pt x="593" y="374"/>
                      <a:pt x="593" y="379"/>
                    </a:cubicBezTo>
                    <a:cubicBezTo>
                      <a:pt x="594" y="379"/>
                      <a:pt x="596" y="379"/>
                      <a:pt x="597" y="379"/>
                    </a:cubicBezTo>
                    <a:cubicBezTo>
                      <a:pt x="597" y="374"/>
                      <a:pt x="597" y="368"/>
                      <a:pt x="598" y="362"/>
                    </a:cubicBezTo>
                    <a:cubicBezTo>
                      <a:pt x="599" y="362"/>
                      <a:pt x="600" y="362"/>
                      <a:pt x="601" y="362"/>
                    </a:cubicBezTo>
                    <a:cubicBezTo>
                      <a:pt x="601" y="367"/>
                      <a:pt x="602" y="372"/>
                      <a:pt x="602" y="377"/>
                    </a:cubicBezTo>
                    <a:cubicBezTo>
                      <a:pt x="603" y="377"/>
                      <a:pt x="604" y="377"/>
                      <a:pt x="606" y="377"/>
                    </a:cubicBezTo>
                    <a:cubicBezTo>
                      <a:pt x="606" y="378"/>
                      <a:pt x="606" y="378"/>
                      <a:pt x="606" y="379"/>
                    </a:cubicBezTo>
                    <a:cubicBezTo>
                      <a:pt x="607" y="379"/>
                      <a:pt x="609" y="379"/>
                      <a:pt x="610" y="379"/>
                    </a:cubicBezTo>
                    <a:cubicBezTo>
                      <a:pt x="610" y="378"/>
                      <a:pt x="610" y="378"/>
                      <a:pt x="610" y="377"/>
                    </a:cubicBezTo>
                    <a:cubicBezTo>
                      <a:pt x="612" y="377"/>
                      <a:pt x="613" y="377"/>
                      <a:pt x="615" y="377"/>
                    </a:cubicBezTo>
                    <a:cubicBezTo>
                      <a:pt x="615" y="379"/>
                      <a:pt x="615" y="380"/>
                      <a:pt x="615" y="381"/>
                    </a:cubicBezTo>
                    <a:cubicBezTo>
                      <a:pt x="616" y="382"/>
                      <a:pt x="617" y="382"/>
                      <a:pt x="617" y="382"/>
                    </a:cubicBezTo>
                    <a:cubicBezTo>
                      <a:pt x="617" y="383"/>
                      <a:pt x="617" y="384"/>
                      <a:pt x="617" y="385"/>
                    </a:cubicBezTo>
                    <a:cubicBezTo>
                      <a:pt x="617" y="385"/>
                      <a:pt x="617" y="385"/>
                      <a:pt x="617" y="385"/>
                    </a:cubicBezTo>
                    <a:cubicBezTo>
                      <a:pt x="617" y="387"/>
                      <a:pt x="617" y="389"/>
                      <a:pt x="617" y="391"/>
                    </a:cubicBezTo>
                    <a:cubicBezTo>
                      <a:pt x="620" y="391"/>
                      <a:pt x="624" y="391"/>
                      <a:pt x="628" y="391"/>
                    </a:cubicBezTo>
                    <a:cubicBezTo>
                      <a:pt x="628" y="386"/>
                      <a:pt x="628" y="381"/>
                      <a:pt x="628" y="375"/>
                    </a:cubicBezTo>
                    <a:cubicBezTo>
                      <a:pt x="627" y="375"/>
                      <a:pt x="626" y="375"/>
                      <a:pt x="625" y="375"/>
                    </a:cubicBezTo>
                    <a:cubicBezTo>
                      <a:pt x="625" y="374"/>
                      <a:pt x="625" y="374"/>
                      <a:pt x="625" y="373"/>
                    </a:cubicBezTo>
                    <a:cubicBezTo>
                      <a:pt x="627" y="373"/>
                      <a:pt x="629" y="373"/>
                      <a:pt x="630" y="373"/>
                    </a:cubicBezTo>
                    <a:cubicBezTo>
                      <a:pt x="630" y="370"/>
                      <a:pt x="630" y="368"/>
                      <a:pt x="630" y="365"/>
                    </a:cubicBezTo>
                    <a:cubicBezTo>
                      <a:pt x="643" y="365"/>
                      <a:pt x="656" y="365"/>
                      <a:pt x="668" y="365"/>
                    </a:cubicBezTo>
                    <a:cubicBezTo>
                      <a:pt x="668" y="368"/>
                      <a:pt x="668" y="370"/>
                      <a:pt x="668" y="373"/>
                    </a:cubicBezTo>
                    <a:cubicBezTo>
                      <a:pt x="672" y="373"/>
                      <a:pt x="676" y="373"/>
                      <a:pt x="679" y="372"/>
                    </a:cubicBezTo>
                    <a:cubicBezTo>
                      <a:pt x="679" y="370"/>
                      <a:pt x="679" y="367"/>
                      <a:pt x="679" y="364"/>
                    </a:cubicBezTo>
                    <a:cubicBezTo>
                      <a:pt x="681" y="364"/>
                      <a:pt x="682" y="364"/>
                      <a:pt x="683" y="364"/>
                    </a:cubicBezTo>
                    <a:cubicBezTo>
                      <a:pt x="683" y="360"/>
                      <a:pt x="683" y="355"/>
                      <a:pt x="683" y="350"/>
                    </a:cubicBezTo>
                    <a:cubicBezTo>
                      <a:pt x="685" y="350"/>
                      <a:pt x="687" y="350"/>
                      <a:pt x="688" y="350"/>
                    </a:cubicBezTo>
                    <a:cubicBezTo>
                      <a:pt x="689" y="350"/>
                      <a:pt x="689" y="349"/>
                      <a:pt x="690" y="349"/>
                    </a:cubicBezTo>
                    <a:cubicBezTo>
                      <a:pt x="691" y="349"/>
                      <a:pt x="693" y="349"/>
                      <a:pt x="695" y="349"/>
                    </a:cubicBezTo>
                    <a:cubicBezTo>
                      <a:pt x="695" y="349"/>
                      <a:pt x="696" y="350"/>
                      <a:pt x="696" y="350"/>
                    </a:cubicBezTo>
                    <a:cubicBezTo>
                      <a:pt x="698" y="350"/>
                      <a:pt x="700" y="350"/>
                      <a:pt x="702" y="350"/>
                    </a:cubicBezTo>
                    <a:cubicBezTo>
                      <a:pt x="702" y="355"/>
                      <a:pt x="702" y="359"/>
                      <a:pt x="702" y="364"/>
                    </a:cubicBezTo>
                    <a:cubicBezTo>
                      <a:pt x="707" y="364"/>
                      <a:pt x="712" y="364"/>
                      <a:pt x="717" y="364"/>
                    </a:cubicBezTo>
                    <a:cubicBezTo>
                      <a:pt x="717" y="362"/>
                      <a:pt x="717" y="360"/>
                      <a:pt x="717" y="358"/>
                    </a:cubicBezTo>
                    <a:cubicBezTo>
                      <a:pt x="718" y="358"/>
                      <a:pt x="718" y="358"/>
                      <a:pt x="719" y="358"/>
                    </a:cubicBezTo>
                    <a:cubicBezTo>
                      <a:pt x="719" y="360"/>
                      <a:pt x="719" y="362"/>
                      <a:pt x="719" y="364"/>
                    </a:cubicBezTo>
                    <a:cubicBezTo>
                      <a:pt x="725" y="364"/>
                      <a:pt x="725" y="364"/>
                      <a:pt x="725" y="364"/>
                    </a:cubicBezTo>
                    <a:cubicBezTo>
                      <a:pt x="725" y="300"/>
                      <a:pt x="725" y="300"/>
                      <a:pt x="725" y="300"/>
                    </a:cubicBezTo>
                    <a:cubicBezTo>
                      <a:pt x="744" y="300"/>
                      <a:pt x="744" y="300"/>
                      <a:pt x="744" y="300"/>
                    </a:cubicBezTo>
                    <a:cubicBezTo>
                      <a:pt x="744" y="295"/>
                      <a:pt x="744" y="295"/>
                      <a:pt x="744" y="295"/>
                    </a:cubicBezTo>
                    <a:cubicBezTo>
                      <a:pt x="747" y="295"/>
                      <a:pt x="747" y="295"/>
                      <a:pt x="747" y="295"/>
                    </a:cubicBezTo>
                    <a:cubicBezTo>
                      <a:pt x="747" y="298"/>
                      <a:pt x="747" y="298"/>
                      <a:pt x="747" y="298"/>
                    </a:cubicBezTo>
                    <a:cubicBezTo>
                      <a:pt x="756" y="298"/>
                      <a:pt x="756" y="298"/>
                      <a:pt x="756" y="298"/>
                    </a:cubicBezTo>
                    <a:cubicBezTo>
                      <a:pt x="756" y="295"/>
                      <a:pt x="756" y="295"/>
                      <a:pt x="756" y="295"/>
                    </a:cubicBezTo>
                    <a:cubicBezTo>
                      <a:pt x="758" y="295"/>
                      <a:pt x="758" y="295"/>
                      <a:pt x="758" y="295"/>
                    </a:cubicBezTo>
                    <a:cubicBezTo>
                      <a:pt x="758" y="302"/>
                      <a:pt x="758" y="302"/>
                      <a:pt x="758" y="302"/>
                    </a:cubicBezTo>
                    <a:cubicBezTo>
                      <a:pt x="761" y="302"/>
                      <a:pt x="761" y="302"/>
                      <a:pt x="761" y="302"/>
                    </a:cubicBezTo>
                    <a:cubicBezTo>
                      <a:pt x="761" y="308"/>
                      <a:pt x="761" y="308"/>
                      <a:pt x="761" y="308"/>
                    </a:cubicBezTo>
                    <a:cubicBezTo>
                      <a:pt x="772" y="308"/>
                      <a:pt x="772" y="308"/>
                      <a:pt x="772" y="308"/>
                    </a:cubicBezTo>
                    <a:cubicBezTo>
                      <a:pt x="772" y="323"/>
                      <a:pt x="772" y="323"/>
                      <a:pt x="772" y="323"/>
                    </a:cubicBezTo>
                    <a:cubicBezTo>
                      <a:pt x="773" y="323"/>
                      <a:pt x="773" y="323"/>
                      <a:pt x="773" y="323"/>
                    </a:cubicBezTo>
                    <a:cubicBezTo>
                      <a:pt x="773" y="313"/>
                      <a:pt x="773" y="313"/>
                      <a:pt x="773" y="313"/>
                    </a:cubicBezTo>
                    <a:cubicBezTo>
                      <a:pt x="778" y="313"/>
                      <a:pt x="778" y="313"/>
                      <a:pt x="778" y="313"/>
                    </a:cubicBezTo>
                    <a:cubicBezTo>
                      <a:pt x="778" y="330"/>
                      <a:pt x="778" y="330"/>
                      <a:pt x="778" y="330"/>
                    </a:cubicBezTo>
                    <a:cubicBezTo>
                      <a:pt x="793" y="330"/>
                      <a:pt x="793" y="330"/>
                      <a:pt x="793" y="330"/>
                    </a:cubicBezTo>
                    <a:cubicBezTo>
                      <a:pt x="793" y="324"/>
                      <a:pt x="793" y="324"/>
                      <a:pt x="793" y="324"/>
                    </a:cubicBezTo>
                    <a:cubicBezTo>
                      <a:pt x="799" y="324"/>
                      <a:pt x="799" y="324"/>
                      <a:pt x="799" y="324"/>
                    </a:cubicBezTo>
                    <a:cubicBezTo>
                      <a:pt x="799" y="332"/>
                      <a:pt x="799" y="332"/>
                      <a:pt x="799" y="332"/>
                    </a:cubicBezTo>
                    <a:cubicBezTo>
                      <a:pt x="801" y="332"/>
                      <a:pt x="801" y="332"/>
                      <a:pt x="801" y="332"/>
                    </a:cubicBezTo>
                    <a:cubicBezTo>
                      <a:pt x="801" y="324"/>
                      <a:pt x="801" y="324"/>
                      <a:pt x="801" y="324"/>
                    </a:cubicBezTo>
                    <a:cubicBezTo>
                      <a:pt x="808" y="324"/>
                      <a:pt x="808" y="324"/>
                      <a:pt x="808" y="324"/>
                    </a:cubicBezTo>
                    <a:cubicBezTo>
                      <a:pt x="808" y="306"/>
                      <a:pt x="808" y="306"/>
                      <a:pt x="808" y="306"/>
                    </a:cubicBezTo>
                    <a:cubicBezTo>
                      <a:pt x="812" y="306"/>
                      <a:pt x="812" y="306"/>
                      <a:pt x="812" y="306"/>
                    </a:cubicBezTo>
                    <a:cubicBezTo>
                      <a:pt x="817" y="286"/>
                      <a:pt x="817" y="286"/>
                      <a:pt x="817" y="286"/>
                    </a:cubicBezTo>
                    <a:cubicBezTo>
                      <a:pt x="822" y="286"/>
                      <a:pt x="822" y="286"/>
                      <a:pt x="822" y="286"/>
                    </a:cubicBezTo>
                    <a:cubicBezTo>
                      <a:pt x="828" y="306"/>
                      <a:pt x="828" y="306"/>
                      <a:pt x="828" y="306"/>
                    </a:cubicBezTo>
                    <a:cubicBezTo>
                      <a:pt x="832" y="306"/>
                      <a:pt x="832" y="306"/>
                      <a:pt x="832" y="306"/>
                    </a:cubicBezTo>
                    <a:cubicBezTo>
                      <a:pt x="832" y="336"/>
                      <a:pt x="832" y="336"/>
                      <a:pt x="832" y="336"/>
                    </a:cubicBezTo>
                    <a:cubicBezTo>
                      <a:pt x="835" y="336"/>
                      <a:pt x="835" y="336"/>
                      <a:pt x="835" y="336"/>
                    </a:cubicBezTo>
                    <a:cubicBezTo>
                      <a:pt x="835" y="357"/>
                      <a:pt x="835" y="357"/>
                      <a:pt x="835" y="357"/>
                    </a:cubicBezTo>
                    <a:cubicBezTo>
                      <a:pt x="837" y="357"/>
                      <a:pt x="837" y="357"/>
                      <a:pt x="837" y="357"/>
                    </a:cubicBezTo>
                    <a:cubicBezTo>
                      <a:pt x="837" y="350"/>
                      <a:pt x="837" y="350"/>
                      <a:pt x="837" y="350"/>
                    </a:cubicBezTo>
                    <a:cubicBezTo>
                      <a:pt x="840" y="355"/>
                      <a:pt x="840" y="355"/>
                      <a:pt x="840" y="355"/>
                    </a:cubicBezTo>
                    <a:cubicBezTo>
                      <a:pt x="843" y="355"/>
                      <a:pt x="843" y="355"/>
                      <a:pt x="843" y="355"/>
                    </a:cubicBezTo>
                    <a:cubicBezTo>
                      <a:pt x="843" y="315"/>
                      <a:pt x="843" y="315"/>
                      <a:pt x="843" y="315"/>
                    </a:cubicBezTo>
                    <a:cubicBezTo>
                      <a:pt x="857" y="315"/>
                      <a:pt x="857" y="315"/>
                      <a:pt x="857" y="315"/>
                    </a:cubicBezTo>
                    <a:cubicBezTo>
                      <a:pt x="863" y="322"/>
                      <a:pt x="863" y="322"/>
                      <a:pt x="863" y="322"/>
                    </a:cubicBezTo>
                    <a:cubicBezTo>
                      <a:pt x="863" y="315"/>
                      <a:pt x="863" y="315"/>
                      <a:pt x="863" y="315"/>
                    </a:cubicBezTo>
                    <a:cubicBezTo>
                      <a:pt x="864" y="315"/>
                      <a:pt x="864" y="315"/>
                      <a:pt x="864" y="315"/>
                    </a:cubicBezTo>
                    <a:cubicBezTo>
                      <a:pt x="864" y="314"/>
                      <a:pt x="864" y="314"/>
                      <a:pt x="864" y="314"/>
                    </a:cubicBezTo>
                    <a:cubicBezTo>
                      <a:pt x="869" y="314"/>
                      <a:pt x="869" y="314"/>
                      <a:pt x="869" y="314"/>
                    </a:cubicBezTo>
                    <a:cubicBezTo>
                      <a:pt x="869" y="303"/>
                      <a:pt x="869" y="303"/>
                      <a:pt x="869" y="303"/>
                    </a:cubicBezTo>
                    <a:cubicBezTo>
                      <a:pt x="872" y="303"/>
                      <a:pt x="872" y="303"/>
                      <a:pt x="872" y="303"/>
                    </a:cubicBezTo>
                    <a:cubicBezTo>
                      <a:pt x="872" y="297"/>
                      <a:pt x="872" y="297"/>
                      <a:pt x="872" y="297"/>
                    </a:cubicBezTo>
                    <a:cubicBezTo>
                      <a:pt x="873" y="297"/>
                      <a:pt x="873" y="297"/>
                      <a:pt x="873" y="297"/>
                    </a:cubicBezTo>
                    <a:cubicBezTo>
                      <a:pt x="873" y="286"/>
                      <a:pt x="873" y="286"/>
                      <a:pt x="873" y="286"/>
                    </a:cubicBezTo>
                    <a:cubicBezTo>
                      <a:pt x="881" y="286"/>
                      <a:pt x="881" y="286"/>
                      <a:pt x="881" y="286"/>
                    </a:cubicBezTo>
                    <a:cubicBezTo>
                      <a:pt x="881" y="272"/>
                      <a:pt x="881" y="272"/>
                      <a:pt x="881" y="272"/>
                    </a:cubicBezTo>
                    <a:cubicBezTo>
                      <a:pt x="885" y="272"/>
                      <a:pt x="885" y="272"/>
                      <a:pt x="885" y="272"/>
                    </a:cubicBezTo>
                    <a:cubicBezTo>
                      <a:pt x="885" y="269"/>
                      <a:pt x="885" y="269"/>
                      <a:pt x="885" y="269"/>
                    </a:cubicBezTo>
                    <a:cubicBezTo>
                      <a:pt x="888" y="269"/>
                      <a:pt x="888" y="269"/>
                      <a:pt x="888" y="269"/>
                    </a:cubicBezTo>
                    <a:cubicBezTo>
                      <a:pt x="888" y="255"/>
                      <a:pt x="888" y="255"/>
                      <a:pt x="888" y="255"/>
                    </a:cubicBezTo>
                    <a:cubicBezTo>
                      <a:pt x="890" y="255"/>
                      <a:pt x="890" y="255"/>
                      <a:pt x="890" y="255"/>
                    </a:cubicBezTo>
                    <a:cubicBezTo>
                      <a:pt x="890" y="251"/>
                      <a:pt x="890" y="251"/>
                      <a:pt x="890" y="251"/>
                    </a:cubicBezTo>
                    <a:cubicBezTo>
                      <a:pt x="893" y="251"/>
                      <a:pt x="893" y="251"/>
                      <a:pt x="893" y="251"/>
                    </a:cubicBezTo>
                    <a:cubicBezTo>
                      <a:pt x="893" y="237"/>
                      <a:pt x="893" y="237"/>
                      <a:pt x="893" y="237"/>
                    </a:cubicBezTo>
                    <a:cubicBezTo>
                      <a:pt x="906" y="237"/>
                      <a:pt x="906" y="237"/>
                      <a:pt x="906" y="237"/>
                    </a:cubicBezTo>
                    <a:cubicBezTo>
                      <a:pt x="906" y="231"/>
                      <a:pt x="906" y="231"/>
                      <a:pt x="906" y="231"/>
                    </a:cubicBezTo>
                    <a:cubicBezTo>
                      <a:pt x="921" y="231"/>
                      <a:pt x="921" y="231"/>
                      <a:pt x="921" y="231"/>
                    </a:cubicBezTo>
                    <a:cubicBezTo>
                      <a:pt x="921" y="227"/>
                      <a:pt x="921" y="227"/>
                      <a:pt x="921" y="227"/>
                    </a:cubicBezTo>
                    <a:cubicBezTo>
                      <a:pt x="930" y="227"/>
                      <a:pt x="930" y="227"/>
                      <a:pt x="930" y="227"/>
                    </a:cubicBezTo>
                    <a:cubicBezTo>
                      <a:pt x="930" y="231"/>
                      <a:pt x="930" y="231"/>
                      <a:pt x="930" y="231"/>
                    </a:cubicBezTo>
                    <a:cubicBezTo>
                      <a:pt x="932" y="231"/>
                      <a:pt x="932" y="231"/>
                      <a:pt x="932" y="231"/>
                    </a:cubicBezTo>
                    <a:cubicBezTo>
                      <a:pt x="932" y="229"/>
                      <a:pt x="932" y="229"/>
                      <a:pt x="932" y="229"/>
                    </a:cubicBezTo>
                    <a:cubicBezTo>
                      <a:pt x="937" y="229"/>
                      <a:pt x="937" y="229"/>
                      <a:pt x="937" y="229"/>
                    </a:cubicBezTo>
                    <a:cubicBezTo>
                      <a:pt x="937" y="231"/>
                      <a:pt x="937" y="231"/>
                      <a:pt x="937" y="231"/>
                    </a:cubicBezTo>
                    <a:cubicBezTo>
                      <a:pt x="940" y="231"/>
                      <a:pt x="940" y="231"/>
                      <a:pt x="940" y="231"/>
                    </a:cubicBezTo>
                    <a:cubicBezTo>
                      <a:pt x="940" y="227"/>
                      <a:pt x="940" y="227"/>
                      <a:pt x="940" y="227"/>
                    </a:cubicBezTo>
                    <a:cubicBezTo>
                      <a:pt x="947" y="227"/>
                      <a:pt x="947" y="227"/>
                      <a:pt x="947" y="227"/>
                    </a:cubicBezTo>
                    <a:cubicBezTo>
                      <a:pt x="947" y="231"/>
                      <a:pt x="947" y="231"/>
                      <a:pt x="947" y="231"/>
                    </a:cubicBezTo>
                    <a:cubicBezTo>
                      <a:pt x="958" y="231"/>
                      <a:pt x="958" y="231"/>
                      <a:pt x="958" y="231"/>
                    </a:cubicBezTo>
                    <a:cubicBezTo>
                      <a:pt x="958" y="238"/>
                      <a:pt x="958" y="238"/>
                      <a:pt x="958" y="238"/>
                    </a:cubicBezTo>
                    <a:cubicBezTo>
                      <a:pt x="965" y="238"/>
                      <a:pt x="965" y="238"/>
                      <a:pt x="965" y="238"/>
                    </a:cubicBezTo>
                    <a:cubicBezTo>
                      <a:pt x="965" y="276"/>
                      <a:pt x="965" y="276"/>
                      <a:pt x="965" y="276"/>
                    </a:cubicBezTo>
                    <a:cubicBezTo>
                      <a:pt x="968" y="276"/>
                      <a:pt x="968" y="276"/>
                      <a:pt x="968" y="276"/>
                    </a:cubicBezTo>
                    <a:cubicBezTo>
                      <a:pt x="968" y="261"/>
                      <a:pt x="968" y="261"/>
                      <a:pt x="968" y="261"/>
                    </a:cubicBezTo>
                    <a:cubicBezTo>
                      <a:pt x="987" y="261"/>
                      <a:pt x="987" y="261"/>
                      <a:pt x="987" y="261"/>
                    </a:cubicBezTo>
                    <a:cubicBezTo>
                      <a:pt x="987" y="276"/>
                      <a:pt x="987" y="276"/>
                      <a:pt x="987" y="276"/>
                    </a:cubicBezTo>
                    <a:cubicBezTo>
                      <a:pt x="989" y="276"/>
                      <a:pt x="989" y="276"/>
                      <a:pt x="989" y="276"/>
                    </a:cubicBezTo>
                    <a:cubicBezTo>
                      <a:pt x="989" y="316"/>
                      <a:pt x="989" y="316"/>
                      <a:pt x="989" y="316"/>
                    </a:cubicBezTo>
                    <a:cubicBezTo>
                      <a:pt x="992" y="315"/>
                      <a:pt x="992" y="315"/>
                      <a:pt x="992" y="315"/>
                    </a:cubicBezTo>
                    <a:cubicBezTo>
                      <a:pt x="993" y="283"/>
                      <a:pt x="993" y="283"/>
                      <a:pt x="993" y="283"/>
                    </a:cubicBezTo>
                    <a:cubicBezTo>
                      <a:pt x="994" y="315"/>
                      <a:pt x="994" y="315"/>
                      <a:pt x="994" y="315"/>
                    </a:cubicBezTo>
                    <a:cubicBezTo>
                      <a:pt x="997" y="316"/>
                      <a:pt x="997" y="316"/>
                      <a:pt x="997" y="316"/>
                    </a:cubicBezTo>
                    <a:cubicBezTo>
                      <a:pt x="1000" y="335"/>
                      <a:pt x="1000" y="335"/>
                      <a:pt x="1000" y="335"/>
                    </a:cubicBezTo>
                    <a:cubicBezTo>
                      <a:pt x="1008" y="340"/>
                      <a:pt x="1008" y="340"/>
                      <a:pt x="1008" y="340"/>
                    </a:cubicBezTo>
                    <a:cubicBezTo>
                      <a:pt x="1008" y="332"/>
                      <a:pt x="1008" y="332"/>
                      <a:pt x="1008" y="332"/>
                    </a:cubicBezTo>
                    <a:cubicBezTo>
                      <a:pt x="1011" y="332"/>
                      <a:pt x="1011" y="332"/>
                      <a:pt x="1011" y="332"/>
                    </a:cubicBezTo>
                    <a:cubicBezTo>
                      <a:pt x="1011" y="327"/>
                      <a:pt x="1011" y="327"/>
                      <a:pt x="1011" y="327"/>
                    </a:cubicBezTo>
                    <a:cubicBezTo>
                      <a:pt x="1035" y="327"/>
                      <a:pt x="1035" y="327"/>
                      <a:pt x="1035" y="327"/>
                    </a:cubicBezTo>
                    <a:cubicBezTo>
                      <a:pt x="1035" y="329"/>
                      <a:pt x="1035" y="329"/>
                      <a:pt x="1035" y="329"/>
                    </a:cubicBezTo>
                    <a:cubicBezTo>
                      <a:pt x="1038" y="329"/>
                      <a:pt x="1038" y="329"/>
                      <a:pt x="1038" y="329"/>
                    </a:cubicBezTo>
                    <a:cubicBezTo>
                      <a:pt x="1038" y="323"/>
                      <a:pt x="1038" y="323"/>
                      <a:pt x="1038" y="323"/>
                    </a:cubicBezTo>
                    <a:cubicBezTo>
                      <a:pt x="1042" y="323"/>
                      <a:pt x="1042" y="323"/>
                      <a:pt x="1042" y="323"/>
                    </a:cubicBezTo>
                    <a:cubicBezTo>
                      <a:pt x="1042" y="330"/>
                      <a:pt x="1042" y="330"/>
                      <a:pt x="1042" y="330"/>
                    </a:cubicBezTo>
                    <a:cubicBezTo>
                      <a:pt x="1044" y="330"/>
                      <a:pt x="1044" y="330"/>
                      <a:pt x="1044" y="330"/>
                    </a:cubicBezTo>
                    <a:cubicBezTo>
                      <a:pt x="1044" y="322"/>
                      <a:pt x="1044" y="322"/>
                      <a:pt x="1044" y="322"/>
                    </a:cubicBezTo>
                    <a:cubicBezTo>
                      <a:pt x="1049" y="322"/>
                      <a:pt x="1049" y="322"/>
                      <a:pt x="1049" y="322"/>
                    </a:cubicBezTo>
                    <a:cubicBezTo>
                      <a:pt x="1049" y="318"/>
                      <a:pt x="1049" y="318"/>
                      <a:pt x="1049" y="318"/>
                    </a:cubicBezTo>
                    <a:cubicBezTo>
                      <a:pt x="1058" y="318"/>
                      <a:pt x="1058" y="318"/>
                      <a:pt x="1058" y="318"/>
                    </a:cubicBezTo>
                    <a:cubicBezTo>
                      <a:pt x="1058" y="308"/>
                      <a:pt x="1058" y="308"/>
                      <a:pt x="1058" y="308"/>
                    </a:cubicBezTo>
                    <a:cubicBezTo>
                      <a:pt x="1061" y="307"/>
                      <a:pt x="1061" y="307"/>
                      <a:pt x="1061" y="307"/>
                    </a:cubicBezTo>
                    <a:cubicBezTo>
                      <a:pt x="1061" y="305"/>
                      <a:pt x="1061" y="305"/>
                      <a:pt x="1061" y="305"/>
                    </a:cubicBezTo>
                    <a:cubicBezTo>
                      <a:pt x="1069" y="305"/>
                      <a:pt x="1069" y="305"/>
                      <a:pt x="1069" y="305"/>
                    </a:cubicBezTo>
                    <a:cubicBezTo>
                      <a:pt x="1069" y="299"/>
                      <a:pt x="1069" y="299"/>
                      <a:pt x="1069" y="299"/>
                    </a:cubicBezTo>
                    <a:cubicBezTo>
                      <a:pt x="1073" y="299"/>
                      <a:pt x="1073" y="299"/>
                      <a:pt x="1073" y="299"/>
                    </a:cubicBezTo>
                    <a:cubicBezTo>
                      <a:pt x="1073" y="281"/>
                      <a:pt x="1073" y="281"/>
                      <a:pt x="1073" y="281"/>
                    </a:cubicBezTo>
                    <a:cubicBezTo>
                      <a:pt x="1080" y="281"/>
                      <a:pt x="1080" y="281"/>
                      <a:pt x="1080" y="281"/>
                    </a:cubicBezTo>
                    <a:cubicBezTo>
                      <a:pt x="1080" y="279"/>
                      <a:pt x="1080" y="279"/>
                      <a:pt x="1080" y="279"/>
                    </a:cubicBezTo>
                    <a:cubicBezTo>
                      <a:pt x="1084" y="279"/>
                      <a:pt x="1084" y="279"/>
                      <a:pt x="1084" y="279"/>
                    </a:cubicBezTo>
                    <a:cubicBezTo>
                      <a:pt x="1084" y="257"/>
                      <a:pt x="1084" y="257"/>
                      <a:pt x="1084" y="257"/>
                    </a:cubicBezTo>
                    <a:cubicBezTo>
                      <a:pt x="1093" y="257"/>
                      <a:pt x="1093" y="257"/>
                      <a:pt x="1093" y="257"/>
                    </a:cubicBezTo>
                    <a:cubicBezTo>
                      <a:pt x="1093" y="248"/>
                      <a:pt x="1093" y="248"/>
                      <a:pt x="1093" y="248"/>
                    </a:cubicBezTo>
                    <a:cubicBezTo>
                      <a:pt x="1110" y="248"/>
                      <a:pt x="1110" y="248"/>
                      <a:pt x="1110" y="248"/>
                    </a:cubicBezTo>
                    <a:cubicBezTo>
                      <a:pt x="1110" y="258"/>
                      <a:pt x="1110" y="258"/>
                      <a:pt x="1110" y="258"/>
                    </a:cubicBezTo>
                    <a:cubicBezTo>
                      <a:pt x="1123" y="258"/>
                      <a:pt x="1123" y="258"/>
                      <a:pt x="1123" y="258"/>
                    </a:cubicBezTo>
                    <a:cubicBezTo>
                      <a:pt x="1123" y="280"/>
                      <a:pt x="1123" y="280"/>
                      <a:pt x="1123" y="280"/>
                    </a:cubicBezTo>
                    <a:cubicBezTo>
                      <a:pt x="1129" y="280"/>
                      <a:pt x="1129" y="280"/>
                      <a:pt x="1129" y="280"/>
                    </a:cubicBezTo>
                    <a:cubicBezTo>
                      <a:pt x="1129" y="329"/>
                      <a:pt x="1129" y="329"/>
                      <a:pt x="1129" y="329"/>
                    </a:cubicBezTo>
                    <a:cubicBezTo>
                      <a:pt x="1132" y="329"/>
                      <a:pt x="1132" y="329"/>
                      <a:pt x="1132" y="329"/>
                    </a:cubicBezTo>
                    <a:cubicBezTo>
                      <a:pt x="1136" y="316"/>
                      <a:pt x="1136" y="316"/>
                      <a:pt x="1136" y="316"/>
                    </a:cubicBezTo>
                    <a:cubicBezTo>
                      <a:pt x="1139" y="322"/>
                      <a:pt x="1139" y="322"/>
                      <a:pt x="1139" y="322"/>
                    </a:cubicBezTo>
                    <a:cubicBezTo>
                      <a:pt x="1138" y="322"/>
                      <a:pt x="1138" y="322"/>
                      <a:pt x="1138" y="322"/>
                    </a:cubicBezTo>
                    <a:cubicBezTo>
                      <a:pt x="1138" y="329"/>
                      <a:pt x="1138" y="329"/>
                      <a:pt x="1138" y="329"/>
                    </a:cubicBezTo>
                    <a:cubicBezTo>
                      <a:pt x="1142" y="329"/>
                      <a:pt x="1142" y="329"/>
                      <a:pt x="1142" y="329"/>
                    </a:cubicBezTo>
                    <a:cubicBezTo>
                      <a:pt x="1142" y="344"/>
                      <a:pt x="1142" y="344"/>
                      <a:pt x="1142" y="344"/>
                    </a:cubicBezTo>
                    <a:cubicBezTo>
                      <a:pt x="1146" y="344"/>
                      <a:pt x="1146" y="344"/>
                      <a:pt x="1146" y="344"/>
                    </a:cubicBezTo>
                    <a:cubicBezTo>
                      <a:pt x="1146" y="355"/>
                      <a:pt x="1146" y="355"/>
                      <a:pt x="1146" y="355"/>
                    </a:cubicBezTo>
                    <a:cubicBezTo>
                      <a:pt x="1153" y="355"/>
                      <a:pt x="1153" y="355"/>
                      <a:pt x="1153" y="355"/>
                    </a:cubicBezTo>
                    <a:cubicBezTo>
                      <a:pt x="1153" y="351"/>
                      <a:pt x="1153" y="351"/>
                      <a:pt x="1153" y="351"/>
                    </a:cubicBezTo>
                    <a:cubicBezTo>
                      <a:pt x="1161" y="351"/>
                      <a:pt x="1161" y="351"/>
                      <a:pt x="1161" y="351"/>
                    </a:cubicBezTo>
                    <a:cubicBezTo>
                      <a:pt x="1161" y="340"/>
                      <a:pt x="1161" y="340"/>
                      <a:pt x="1161" y="340"/>
                    </a:cubicBezTo>
                    <a:cubicBezTo>
                      <a:pt x="1180" y="340"/>
                      <a:pt x="1180" y="340"/>
                      <a:pt x="1180" y="340"/>
                    </a:cubicBezTo>
                    <a:cubicBezTo>
                      <a:pt x="1180" y="343"/>
                      <a:pt x="1180" y="343"/>
                      <a:pt x="1180" y="343"/>
                    </a:cubicBezTo>
                    <a:cubicBezTo>
                      <a:pt x="1182" y="343"/>
                      <a:pt x="1182" y="343"/>
                      <a:pt x="1182" y="343"/>
                    </a:cubicBezTo>
                    <a:cubicBezTo>
                      <a:pt x="1182" y="344"/>
                      <a:pt x="1182" y="344"/>
                      <a:pt x="1182" y="344"/>
                    </a:cubicBezTo>
                    <a:cubicBezTo>
                      <a:pt x="1183" y="344"/>
                      <a:pt x="1183" y="344"/>
                      <a:pt x="1183" y="344"/>
                    </a:cubicBezTo>
                    <a:cubicBezTo>
                      <a:pt x="1183" y="340"/>
                      <a:pt x="1183" y="340"/>
                      <a:pt x="1183" y="340"/>
                    </a:cubicBezTo>
                    <a:cubicBezTo>
                      <a:pt x="1187" y="340"/>
                      <a:pt x="1187" y="340"/>
                      <a:pt x="1187" y="340"/>
                    </a:cubicBezTo>
                    <a:cubicBezTo>
                      <a:pt x="1187" y="348"/>
                      <a:pt x="1187" y="348"/>
                      <a:pt x="1187" y="348"/>
                    </a:cubicBezTo>
                    <a:cubicBezTo>
                      <a:pt x="1190" y="348"/>
                      <a:pt x="1190" y="348"/>
                      <a:pt x="1190" y="348"/>
                    </a:cubicBezTo>
                    <a:cubicBezTo>
                      <a:pt x="1190" y="344"/>
                      <a:pt x="1190" y="344"/>
                      <a:pt x="1190" y="344"/>
                    </a:cubicBezTo>
                    <a:cubicBezTo>
                      <a:pt x="1194" y="344"/>
                      <a:pt x="1194" y="344"/>
                      <a:pt x="1194" y="344"/>
                    </a:cubicBezTo>
                    <a:cubicBezTo>
                      <a:pt x="1194" y="333"/>
                      <a:pt x="1194" y="333"/>
                      <a:pt x="1194" y="333"/>
                    </a:cubicBezTo>
                    <a:cubicBezTo>
                      <a:pt x="1209" y="333"/>
                      <a:pt x="1209" y="333"/>
                      <a:pt x="1209" y="333"/>
                    </a:cubicBezTo>
                    <a:cubicBezTo>
                      <a:pt x="1209" y="336"/>
                      <a:pt x="1209" y="336"/>
                      <a:pt x="1209" y="336"/>
                    </a:cubicBezTo>
                    <a:cubicBezTo>
                      <a:pt x="1212" y="336"/>
                      <a:pt x="1212" y="336"/>
                      <a:pt x="1212" y="336"/>
                    </a:cubicBezTo>
                    <a:cubicBezTo>
                      <a:pt x="1212" y="330"/>
                      <a:pt x="1212" y="330"/>
                      <a:pt x="1212" y="330"/>
                    </a:cubicBezTo>
                    <a:cubicBezTo>
                      <a:pt x="1220" y="330"/>
                      <a:pt x="1220" y="330"/>
                      <a:pt x="1220" y="330"/>
                    </a:cubicBezTo>
                    <a:cubicBezTo>
                      <a:pt x="1220" y="318"/>
                      <a:pt x="1220" y="318"/>
                      <a:pt x="1220" y="318"/>
                    </a:cubicBezTo>
                    <a:cubicBezTo>
                      <a:pt x="1227" y="318"/>
                      <a:pt x="1227" y="318"/>
                      <a:pt x="1227" y="318"/>
                    </a:cubicBezTo>
                    <a:cubicBezTo>
                      <a:pt x="1227" y="322"/>
                      <a:pt x="1227" y="322"/>
                      <a:pt x="1227" y="322"/>
                    </a:cubicBezTo>
                    <a:cubicBezTo>
                      <a:pt x="1231" y="322"/>
                      <a:pt x="1231" y="322"/>
                      <a:pt x="1231" y="322"/>
                    </a:cubicBezTo>
                    <a:cubicBezTo>
                      <a:pt x="1231" y="311"/>
                      <a:pt x="1231" y="311"/>
                      <a:pt x="1231" y="311"/>
                    </a:cubicBezTo>
                    <a:cubicBezTo>
                      <a:pt x="1238" y="311"/>
                      <a:pt x="1238" y="311"/>
                      <a:pt x="1238" y="311"/>
                    </a:cubicBezTo>
                    <a:cubicBezTo>
                      <a:pt x="1238" y="318"/>
                      <a:pt x="1238" y="318"/>
                      <a:pt x="1238" y="318"/>
                    </a:cubicBezTo>
                    <a:cubicBezTo>
                      <a:pt x="1249" y="318"/>
                      <a:pt x="1249" y="318"/>
                      <a:pt x="1249" y="318"/>
                    </a:cubicBezTo>
                    <a:cubicBezTo>
                      <a:pt x="1249" y="314"/>
                      <a:pt x="1249" y="314"/>
                      <a:pt x="1249" y="314"/>
                    </a:cubicBezTo>
                    <a:cubicBezTo>
                      <a:pt x="1257" y="314"/>
                      <a:pt x="1257" y="314"/>
                      <a:pt x="1257" y="314"/>
                    </a:cubicBezTo>
                    <a:cubicBezTo>
                      <a:pt x="1257" y="318"/>
                      <a:pt x="1257" y="318"/>
                      <a:pt x="1257" y="318"/>
                    </a:cubicBezTo>
                    <a:cubicBezTo>
                      <a:pt x="1260" y="318"/>
                      <a:pt x="1260" y="318"/>
                      <a:pt x="1260" y="318"/>
                    </a:cubicBezTo>
                    <a:cubicBezTo>
                      <a:pt x="1260" y="325"/>
                      <a:pt x="1260" y="325"/>
                      <a:pt x="1260" y="325"/>
                    </a:cubicBezTo>
                    <a:cubicBezTo>
                      <a:pt x="1264" y="325"/>
                      <a:pt x="1264" y="325"/>
                      <a:pt x="1264" y="325"/>
                    </a:cubicBezTo>
                    <a:cubicBezTo>
                      <a:pt x="1264" y="330"/>
                      <a:pt x="1264" y="330"/>
                      <a:pt x="1264" y="330"/>
                    </a:cubicBezTo>
                    <a:cubicBezTo>
                      <a:pt x="1286" y="330"/>
                      <a:pt x="1286" y="330"/>
                      <a:pt x="1286" y="330"/>
                    </a:cubicBezTo>
                    <a:cubicBezTo>
                      <a:pt x="1286" y="344"/>
                      <a:pt x="1286" y="344"/>
                      <a:pt x="1286" y="344"/>
                    </a:cubicBezTo>
                    <a:cubicBezTo>
                      <a:pt x="1294" y="344"/>
                      <a:pt x="1294" y="344"/>
                      <a:pt x="1294" y="344"/>
                    </a:cubicBezTo>
                    <a:cubicBezTo>
                      <a:pt x="1294" y="340"/>
                      <a:pt x="1294" y="340"/>
                      <a:pt x="1294" y="340"/>
                    </a:cubicBezTo>
                    <a:cubicBezTo>
                      <a:pt x="1316" y="340"/>
                      <a:pt x="1316" y="340"/>
                      <a:pt x="1316" y="340"/>
                    </a:cubicBezTo>
                    <a:cubicBezTo>
                      <a:pt x="1316" y="335"/>
                      <a:pt x="1316" y="335"/>
                      <a:pt x="1316" y="335"/>
                    </a:cubicBezTo>
                    <a:cubicBezTo>
                      <a:pt x="1320" y="333"/>
                      <a:pt x="1320" y="333"/>
                      <a:pt x="1320" y="333"/>
                    </a:cubicBezTo>
                    <a:cubicBezTo>
                      <a:pt x="1320" y="318"/>
                      <a:pt x="1320" y="318"/>
                      <a:pt x="1320" y="318"/>
                    </a:cubicBezTo>
                    <a:cubicBezTo>
                      <a:pt x="1327" y="318"/>
                      <a:pt x="1327" y="318"/>
                      <a:pt x="1327" y="318"/>
                    </a:cubicBezTo>
                    <a:cubicBezTo>
                      <a:pt x="1330" y="327"/>
                      <a:pt x="1330" y="327"/>
                      <a:pt x="1330" y="327"/>
                    </a:cubicBezTo>
                    <a:cubicBezTo>
                      <a:pt x="1331" y="324"/>
                      <a:pt x="1331" y="324"/>
                      <a:pt x="1331" y="324"/>
                    </a:cubicBezTo>
                    <a:cubicBezTo>
                      <a:pt x="1337" y="323"/>
                      <a:pt x="1337" y="323"/>
                      <a:pt x="1337" y="323"/>
                    </a:cubicBezTo>
                    <a:cubicBezTo>
                      <a:pt x="1336" y="282"/>
                      <a:pt x="1336" y="282"/>
                      <a:pt x="1336" y="282"/>
                    </a:cubicBezTo>
                    <a:cubicBezTo>
                      <a:pt x="1342" y="283"/>
                      <a:pt x="1342" y="283"/>
                      <a:pt x="1342" y="283"/>
                    </a:cubicBezTo>
                    <a:cubicBezTo>
                      <a:pt x="1342" y="218"/>
                      <a:pt x="1342" y="218"/>
                      <a:pt x="1342" y="218"/>
                    </a:cubicBezTo>
                    <a:cubicBezTo>
                      <a:pt x="1351" y="218"/>
                      <a:pt x="1351" y="218"/>
                      <a:pt x="1351" y="218"/>
                    </a:cubicBezTo>
                    <a:cubicBezTo>
                      <a:pt x="1351" y="165"/>
                      <a:pt x="1351" y="165"/>
                      <a:pt x="1351" y="165"/>
                    </a:cubicBezTo>
                    <a:cubicBezTo>
                      <a:pt x="1353" y="162"/>
                      <a:pt x="1353" y="162"/>
                      <a:pt x="1353" y="162"/>
                    </a:cubicBezTo>
                    <a:cubicBezTo>
                      <a:pt x="1353" y="151"/>
                      <a:pt x="1353" y="151"/>
                      <a:pt x="1353" y="151"/>
                    </a:cubicBezTo>
                    <a:cubicBezTo>
                      <a:pt x="1361" y="151"/>
                      <a:pt x="1361" y="151"/>
                      <a:pt x="1361" y="151"/>
                    </a:cubicBezTo>
                    <a:cubicBezTo>
                      <a:pt x="1380" y="114"/>
                      <a:pt x="1380" y="114"/>
                      <a:pt x="1380" y="114"/>
                    </a:cubicBezTo>
                    <a:cubicBezTo>
                      <a:pt x="1381" y="0"/>
                      <a:pt x="1381" y="0"/>
                      <a:pt x="1381" y="0"/>
                    </a:cubicBezTo>
                    <a:cubicBezTo>
                      <a:pt x="1383" y="114"/>
                      <a:pt x="1383" y="114"/>
                      <a:pt x="1383" y="114"/>
                    </a:cubicBezTo>
                    <a:cubicBezTo>
                      <a:pt x="1401" y="152"/>
                      <a:pt x="1401" y="152"/>
                      <a:pt x="1401" y="152"/>
                    </a:cubicBezTo>
                    <a:cubicBezTo>
                      <a:pt x="1409" y="152"/>
                      <a:pt x="1409" y="152"/>
                      <a:pt x="1409" y="152"/>
                    </a:cubicBezTo>
                    <a:cubicBezTo>
                      <a:pt x="1409" y="164"/>
                      <a:pt x="1409" y="164"/>
                      <a:pt x="1409" y="164"/>
                    </a:cubicBezTo>
                    <a:cubicBezTo>
                      <a:pt x="1411" y="165"/>
                      <a:pt x="1411" y="165"/>
                      <a:pt x="1411" y="165"/>
                    </a:cubicBezTo>
                    <a:cubicBezTo>
                      <a:pt x="1411" y="218"/>
                      <a:pt x="1411" y="218"/>
                      <a:pt x="1411" y="218"/>
                    </a:cubicBezTo>
                    <a:cubicBezTo>
                      <a:pt x="1418" y="218"/>
                      <a:pt x="1418" y="218"/>
                      <a:pt x="1418" y="218"/>
                    </a:cubicBezTo>
                    <a:cubicBezTo>
                      <a:pt x="1418" y="281"/>
                      <a:pt x="1418" y="281"/>
                      <a:pt x="1418" y="281"/>
                    </a:cubicBezTo>
                    <a:cubicBezTo>
                      <a:pt x="1426" y="281"/>
                      <a:pt x="1426" y="281"/>
                      <a:pt x="1426" y="281"/>
                    </a:cubicBezTo>
                    <a:cubicBezTo>
                      <a:pt x="1426" y="338"/>
                      <a:pt x="1426" y="338"/>
                      <a:pt x="1426" y="338"/>
                    </a:cubicBezTo>
                    <a:cubicBezTo>
                      <a:pt x="1439" y="337"/>
                      <a:pt x="1439" y="337"/>
                      <a:pt x="1439" y="337"/>
                    </a:cubicBezTo>
                    <a:cubicBezTo>
                      <a:pt x="1441" y="332"/>
                      <a:pt x="1441" y="332"/>
                      <a:pt x="1441" y="332"/>
                    </a:cubicBezTo>
                    <a:cubicBezTo>
                      <a:pt x="1448" y="331"/>
                      <a:pt x="1448" y="331"/>
                      <a:pt x="1448" y="331"/>
                    </a:cubicBezTo>
                    <a:cubicBezTo>
                      <a:pt x="1450" y="335"/>
                      <a:pt x="1450" y="335"/>
                      <a:pt x="1450" y="335"/>
                    </a:cubicBezTo>
                    <a:cubicBezTo>
                      <a:pt x="1460" y="335"/>
                      <a:pt x="1460" y="335"/>
                      <a:pt x="1460" y="335"/>
                    </a:cubicBezTo>
                    <a:cubicBezTo>
                      <a:pt x="1460" y="410"/>
                      <a:pt x="1460" y="410"/>
                      <a:pt x="1460" y="410"/>
                    </a:cubicBezTo>
                    <a:cubicBezTo>
                      <a:pt x="0" y="410"/>
                      <a:pt x="0" y="410"/>
                      <a:pt x="0" y="4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" name="Freeform 8">
                <a:extLst>
                  <a:ext uri="{FF2B5EF4-FFF2-40B4-BE49-F238E27FC236}">
                    <a16:creationId xmlns:a16="http://schemas.microsoft.com/office/drawing/2014/main" id="{6A4D0DD9-923F-4AD1-B600-1A8244004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1840" y="6178968"/>
                <a:ext cx="3252129" cy="423086"/>
              </a:xfrm>
              <a:custGeom>
                <a:avLst/>
                <a:gdLst>
                  <a:gd name="T0" fmla="*/ 1427 w 1459"/>
                  <a:gd name="T1" fmla="*/ 135 h 182"/>
                  <a:gd name="T2" fmla="*/ 1413 w 1459"/>
                  <a:gd name="T3" fmla="*/ 139 h 182"/>
                  <a:gd name="T4" fmla="*/ 1361 w 1459"/>
                  <a:gd name="T5" fmla="*/ 135 h 182"/>
                  <a:gd name="T6" fmla="*/ 1268 w 1459"/>
                  <a:gd name="T7" fmla="*/ 144 h 182"/>
                  <a:gd name="T8" fmla="*/ 1257 w 1459"/>
                  <a:gd name="T9" fmla="*/ 131 h 182"/>
                  <a:gd name="T10" fmla="*/ 1255 w 1459"/>
                  <a:gd name="T11" fmla="*/ 97 h 182"/>
                  <a:gd name="T12" fmla="*/ 1238 w 1459"/>
                  <a:gd name="T13" fmla="*/ 59 h 182"/>
                  <a:gd name="T14" fmla="*/ 1231 w 1459"/>
                  <a:gd name="T15" fmla="*/ 36 h 182"/>
                  <a:gd name="T16" fmla="*/ 1227 w 1459"/>
                  <a:gd name="T17" fmla="*/ 32 h 182"/>
                  <a:gd name="T18" fmla="*/ 1221 w 1459"/>
                  <a:gd name="T19" fmla="*/ 46 h 182"/>
                  <a:gd name="T20" fmla="*/ 1202 w 1459"/>
                  <a:gd name="T21" fmla="*/ 92 h 182"/>
                  <a:gd name="T22" fmla="*/ 1196 w 1459"/>
                  <a:gd name="T23" fmla="*/ 105 h 182"/>
                  <a:gd name="T24" fmla="*/ 1199 w 1459"/>
                  <a:gd name="T25" fmla="*/ 141 h 182"/>
                  <a:gd name="T26" fmla="*/ 1148 w 1459"/>
                  <a:gd name="T27" fmla="*/ 75 h 182"/>
                  <a:gd name="T28" fmla="*/ 1124 w 1459"/>
                  <a:gd name="T29" fmla="*/ 142 h 182"/>
                  <a:gd name="T30" fmla="*/ 1006 w 1459"/>
                  <a:gd name="T31" fmla="*/ 85 h 182"/>
                  <a:gd name="T32" fmla="*/ 943 w 1459"/>
                  <a:gd name="T33" fmla="*/ 130 h 182"/>
                  <a:gd name="T34" fmla="*/ 843 w 1459"/>
                  <a:gd name="T35" fmla="*/ 136 h 182"/>
                  <a:gd name="T36" fmla="*/ 825 w 1459"/>
                  <a:gd name="T37" fmla="*/ 92 h 182"/>
                  <a:gd name="T38" fmla="*/ 770 w 1459"/>
                  <a:gd name="T39" fmla="*/ 91 h 182"/>
                  <a:gd name="T40" fmla="*/ 748 w 1459"/>
                  <a:gd name="T41" fmla="*/ 141 h 182"/>
                  <a:gd name="T42" fmla="*/ 714 w 1459"/>
                  <a:gd name="T43" fmla="*/ 73 h 182"/>
                  <a:gd name="T44" fmla="*/ 684 w 1459"/>
                  <a:gd name="T45" fmla="*/ 8 h 182"/>
                  <a:gd name="T46" fmla="*/ 629 w 1459"/>
                  <a:gd name="T47" fmla="*/ 23 h 182"/>
                  <a:gd name="T48" fmla="*/ 571 w 1459"/>
                  <a:gd name="T49" fmla="*/ 47 h 182"/>
                  <a:gd name="T50" fmla="*/ 546 w 1459"/>
                  <a:gd name="T51" fmla="*/ 45 h 182"/>
                  <a:gd name="T52" fmla="*/ 520 w 1459"/>
                  <a:gd name="T53" fmla="*/ 57 h 182"/>
                  <a:gd name="T54" fmla="*/ 506 w 1459"/>
                  <a:gd name="T55" fmla="*/ 36 h 182"/>
                  <a:gd name="T56" fmla="*/ 485 w 1459"/>
                  <a:gd name="T57" fmla="*/ 57 h 182"/>
                  <a:gd name="T58" fmla="*/ 476 w 1459"/>
                  <a:gd name="T59" fmla="*/ 131 h 182"/>
                  <a:gd name="T60" fmla="*/ 459 w 1459"/>
                  <a:gd name="T61" fmla="*/ 146 h 182"/>
                  <a:gd name="T62" fmla="*/ 440 w 1459"/>
                  <a:gd name="T63" fmla="*/ 157 h 182"/>
                  <a:gd name="T64" fmla="*/ 435 w 1459"/>
                  <a:gd name="T65" fmla="*/ 122 h 182"/>
                  <a:gd name="T66" fmla="*/ 401 w 1459"/>
                  <a:gd name="T67" fmla="*/ 120 h 182"/>
                  <a:gd name="T68" fmla="*/ 394 w 1459"/>
                  <a:gd name="T69" fmla="*/ 98 h 182"/>
                  <a:gd name="T70" fmla="*/ 379 w 1459"/>
                  <a:gd name="T71" fmla="*/ 82 h 182"/>
                  <a:gd name="T72" fmla="*/ 354 w 1459"/>
                  <a:gd name="T73" fmla="*/ 86 h 182"/>
                  <a:gd name="T74" fmla="*/ 342 w 1459"/>
                  <a:gd name="T75" fmla="*/ 97 h 182"/>
                  <a:gd name="T76" fmla="*/ 318 w 1459"/>
                  <a:gd name="T77" fmla="*/ 155 h 182"/>
                  <a:gd name="T78" fmla="*/ 294 w 1459"/>
                  <a:gd name="T79" fmla="*/ 172 h 182"/>
                  <a:gd name="T80" fmla="*/ 269 w 1459"/>
                  <a:gd name="T81" fmla="*/ 148 h 182"/>
                  <a:gd name="T82" fmla="*/ 258 w 1459"/>
                  <a:gd name="T83" fmla="*/ 140 h 182"/>
                  <a:gd name="T84" fmla="*/ 247 w 1459"/>
                  <a:gd name="T85" fmla="*/ 118 h 182"/>
                  <a:gd name="T86" fmla="*/ 247 w 1459"/>
                  <a:gd name="T87" fmla="*/ 107 h 182"/>
                  <a:gd name="T88" fmla="*/ 251 w 1459"/>
                  <a:gd name="T89" fmla="*/ 92 h 182"/>
                  <a:gd name="T90" fmla="*/ 251 w 1459"/>
                  <a:gd name="T91" fmla="*/ 81 h 182"/>
                  <a:gd name="T92" fmla="*/ 247 w 1459"/>
                  <a:gd name="T93" fmla="*/ 66 h 182"/>
                  <a:gd name="T94" fmla="*/ 247 w 1459"/>
                  <a:gd name="T95" fmla="*/ 55 h 182"/>
                  <a:gd name="T96" fmla="*/ 251 w 1459"/>
                  <a:gd name="T97" fmla="*/ 23 h 182"/>
                  <a:gd name="T98" fmla="*/ 182 w 1459"/>
                  <a:gd name="T99" fmla="*/ 40 h 182"/>
                  <a:gd name="T100" fmla="*/ 178 w 1459"/>
                  <a:gd name="T101" fmla="*/ 55 h 182"/>
                  <a:gd name="T102" fmla="*/ 178 w 1459"/>
                  <a:gd name="T103" fmla="*/ 66 h 182"/>
                  <a:gd name="T104" fmla="*/ 182 w 1459"/>
                  <a:gd name="T105" fmla="*/ 81 h 182"/>
                  <a:gd name="T106" fmla="*/ 182 w 1459"/>
                  <a:gd name="T107" fmla="*/ 92 h 182"/>
                  <a:gd name="T108" fmla="*/ 178 w 1459"/>
                  <a:gd name="T109" fmla="*/ 107 h 182"/>
                  <a:gd name="T110" fmla="*/ 178 w 1459"/>
                  <a:gd name="T111" fmla="*/ 118 h 182"/>
                  <a:gd name="T112" fmla="*/ 173 w 1459"/>
                  <a:gd name="T113" fmla="*/ 114 h 182"/>
                  <a:gd name="T114" fmla="*/ 112 w 1459"/>
                  <a:gd name="T115" fmla="*/ 110 h 182"/>
                  <a:gd name="T116" fmla="*/ 89 w 1459"/>
                  <a:gd name="T117" fmla="*/ 128 h 182"/>
                  <a:gd name="T118" fmla="*/ 26 w 1459"/>
                  <a:gd name="T119" fmla="*/ 128 h 182"/>
                  <a:gd name="T120" fmla="*/ 14 w 1459"/>
                  <a:gd name="T121" fmla="*/ 92 h 182"/>
                  <a:gd name="T122" fmla="*/ 0 w 1459"/>
                  <a:gd name="T123" fmla="*/ 14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59" h="182">
                    <a:moveTo>
                      <a:pt x="1459" y="182"/>
                    </a:moveTo>
                    <a:cubicBezTo>
                      <a:pt x="1459" y="138"/>
                      <a:pt x="1459" y="138"/>
                      <a:pt x="1459" y="138"/>
                    </a:cubicBezTo>
                    <a:cubicBezTo>
                      <a:pt x="1457" y="138"/>
                      <a:pt x="1455" y="138"/>
                      <a:pt x="1453" y="138"/>
                    </a:cubicBezTo>
                    <a:cubicBezTo>
                      <a:pt x="1453" y="136"/>
                      <a:pt x="1453" y="133"/>
                      <a:pt x="1453" y="131"/>
                    </a:cubicBezTo>
                    <a:cubicBezTo>
                      <a:pt x="1448" y="131"/>
                      <a:pt x="1443" y="131"/>
                      <a:pt x="1438" y="131"/>
                    </a:cubicBezTo>
                    <a:cubicBezTo>
                      <a:pt x="1437" y="132"/>
                      <a:pt x="1436" y="134"/>
                      <a:pt x="1435" y="135"/>
                    </a:cubicBezTo>
                    <a:cubicBezTo>
                      <a:pt x="1432" y="135"/>
                      <a:pt x="1429" y="135"/>
                      <a:pt x="1427" y="135"/>
                    </a:cubicBezTo>
                    <a:cubicBezTo>
                      <a:pt x="1427" y="134"/>
                      <a:pt x="1427" y="132"/>
                      <a:pt x="1427" y="131"/>
                    </a:cubicBezTo>
                    <a:cubicBezTo>
                      <a:pt x="1425" y="131"/>
                      <a:pt x="1423" y="131"/>
                      <a:pt x="1420" y="131"/>
                    </a:cubicBezTo>
                    <a:cubicBezTo>
                      <a:pt x="1420" y="132"/>
                      <a:pt x="1420" y="134"/>
                      <a:pt x="1420" y="135"/>
                    </a:cubicBezTo>
                    <a:cubicBezTo>
                      <a:pt x="1419" y="135"/>
                      <a:pt x="1417" y="135"/>
                      <a:pt x="1416" y="135"/>
                    </a:cubicBezTo>
                    <a:cubicBezTo>
                      <a:pt x="1416" y="138"/>
                      <a:pt x="1416" y="141"/>
                      <a:pt x="1416" y="144"/>
                    </a:cubicBezTo>
                    <a:cubicBezTo>
                      <a:pt x="1415" y="144"/>
                      <a:pt x="1414" y="144"/>
                      <a:pt x="1413" y="144"/>
                    </a:cubicBezTo>
                    <a:cubicBezTo>
                      <a:pt x="1413" y="142"/>
                      <a:pt x="1413" y="141"/>
                      <a:pt x="1413" y="139"/>
                    </a:cubicBezTo>
                    <a:cubicBezTo>
                      <a:pt x="1412" y="139"/>
                      <a:pt x="1411" y="139"/>
                      <a:pt x="1410" y="139"/>
                    </a:cubicBezTo>
                    <a:cubicBezTo>
                      <a:pt x="1408" y="138"/>
                      <a:pt x="1406" y="136"/>
                      <a:pt x="1405" y="135"/>
                    </a:cubicBezTo>
                    <a:cubicBezTo>
                      <a:pt x="1403" y="135"/>
                      <a:pt x="1402" y="135"/>
                      <a:pt x="1400" y="135"/>
                    </a:cubicBezTo>
                    <a:cubicBezTo>
                      <a:pt x="1400" y="121"/>
                      <a:pt x="1400" y="107"/>
                      <a:pt x="1400" y="92"/>
                    </a:cubicBezTo>
                    <a:cubicBezTo>
                      <a:pt x="1398" y="89"/>
                      <a:pt x="1396" y="86"/>
                      <a:pt x="1394" y="83"/>
                    </a:cubicBezTo>
                    <a:cubicBezTo>
                      <a:pt x="1383" y="83"/>
                      <a:pt x="1372" y="83"/>
                      <a:pt x="1361" y="83"/>
                    </a:cubicBezTo>
                    <a:cubicBezTo>
                      <a:pt x="1361" y="100"/>
                      <a:pt x="1361" y="117"/>
                      <a:pt x="1361" y="135"/>
                    </a:cubicBezTo>
                    <a:cubicBezTo>
                      <a:pt x="1357" y="135"/>
                      <a:pt x="1352" y="135"/>
                      <a:pt x="1347" y="135"/>
                    </a:cubicBezTo>
                    <a:cubicBezTo>
                      <a:pt x="1347" y="100"/>
                      <a:pt x="1347" y="66"/>
                      <a:pt x="1347" y="32"/>
                    </a:cubicBezTo>
                    <a:cubicBezTo>
                      <a:pt x="1338" y="23"/>
                      <a:pt x="1318" y="23"/>
                      <a:pt x="1308" y="32"/>
                    </a:cubicBezTo>
                    <a:cubicBezTo>
                      <a:pt x="1308" y="45"/>
                      <a:pt x="1308" y="59"/>
                      <a:pt x="1308" y="72"/>
                    </a:cubicBezTo>
                    <a:cubicBezTo>
                      <a:pt x="1304" y="72"/>
                      <a:pt x="1299" y="72"/>
                      <a:pt x="1294" y="72"/>
                    </a:cubicBezTo>
                    <a:cubicBezTo>
                      <a:pt x="1285" y="74"/>
                      <a:pt x="1277" y="75"/>
                      <a:pt x="1268" y="77"/>
                    </a:cubicBezTo>
                    <a:cubicBezTo>
                      <a:pt x="1268" y="99"/>
                      <a:pt x="1268" y="122"/>
                      <a:pt x="1268" y="144"/>
                    </a:cubicBezTo>
                    <a:cubicBezTo>
                      <a:pt x="1266" y="144"/>
                      <a:pt x="1264" y="144"/>
                      <a:pt x="1261" y="144"/>
                    </a:cubicBezTo>
                    <a:cubicBezTo>
                      <a:pt x="1261" y="143"/>
                      <a:pt x="1261" y="142"/>
                      <a:pt x="1261" y="140"/>
                    </a:cubicBezTo>
                    <a:cubicBezTo>
                      <a:pt x="1260" y="140"/>
                      <a:pt x="1258" y="140"/>
                      <a:pt x="1257" y="140"/>
                    </a:cubicBezTo>
                    <a:cubicBezTo>
                      <a:pt x="1257" y="139"/>
                      <a:pt x="1257" y="138"/>
                      <a:pt x="1257" y="137"/>
                    </a:cubicBezTo>
                    <a:cubicBezTo>
                      <a:pt x="1258" y="137"/>
                      <a:pt x="1259" y="136"/>
                      <a:pt x="1260" y="136"/>
                    </a:cubicBezTo>
                    <a:cubicBezTo>
                      <a:pt x="1260" y="135"/>
                      <a:pt x="1260" y="134"/>
                      <a:pt x="1260" y="133"/>
                    </a:cubicBezTo>
                    <a:cubicBezTo>
                      <a:pt x="1259" y="132"/>
                      <a:pt x="1258" y="132"/>
                      <a:pt x="1257" y="131"/>
                    </a:cubicBezTo>
                    <a:cubicBezTo>
                      <a:pt x="1257" y="124"/>
                      <a:pt x="1257" y="117"/>
                      <a:pt x="1257" y="109"/>
                    </a:cubicBezTo>
                    <a:cubicBezTo>
                      <a:pt x="1258" y="109"/>
                      <a:pt x="1259" y="108"/>
                      <a:pt x="1260" y="108"/>
                    </a:cubicBezTo>
                    <a:cubicBezTo>
                      <a:pt x="1260" y="107"/>
                      <a:pt x="1260" y="106"/>
                      <a:pt x="1260" y="105"/>
                    </a:cubicBezTo>
                    <a:cubicBezTo>
                      <a:pt x="1259" y="105"/>
                      <a:pt x="1258" y="104"/>
                      <a:pt x="1257" y="103"/>
                    </a:cubicBezTo>
                    <a:cubicBezTo>
                      <a:pt x="1257" y="103"/>
                      <a:pt x="1257" y="102"/>
                      <a:pt x="1257" y="101"/>
                    </a:cubicBezTo>
                    <a:cubicBezTo>
                      <a:pt x="1256" y="101"/>
                      <a:pt x="1256" y="101"/>
                      <a:pt x="1255" y="101"/>
                    </a:cubicBezTo>
                    <a:cubicBezTo>
                      <a:pt x="1255" y="100"/>
                      <a:pt x="1255" y="99"/>
                      <a:pt x="1255" y="97"/>
                    </a:cubicBezTo>
                    <a:cubicBezTo>
                      <a:pt x="1256" y="97"/>
                      <a:pt x="1256" y="97"/>
                      <a:pt x="1257" y="97"/>
                    </a:cubicBezTo>
                    <a:cubicBezTo>
                      <a:pt x="1257" y="96"/>
                      <a:pt x="1257" y="95"/>
                      <a:pt x="1257" y="94"/>
                    </a:cubicBezTo>
                    <a:cubicBezTo>
                      <a:pt x="1256" y="93"/>
                      <a:pt x="1255" y="93"/>
                      <a:pt x="1254" y="92"/>
                    </a:cubicBezTo>
                    <a:cubicBezTo>
                      <a:pt x="1252" y="80"/>
                      <a:pt x="1250" y="70"/>
                      <a:pt x="1238" y="64"/>
                    </a:cubicBezTo>
                    <a:cubicBezTo>
                      <a:pt x="1239" y="64"/>
                      <a:pt x="1239" y="64"/>
                      <a:pt x="1240" y="63"/>
                    </a:cubicBezTo>
                    <a:cubicBezTo>
                      <a:pt x="1240" y="62"/>
                      <a:pt x="1240" y="61"/>
                      <a:pt x="1240" y="60"/>
                    </a:cubicBezTo>
                    <a:cubicBezTo>
                      <a:pt x="1239" y="60"/>
                      <a:pt x="1238" y="59"/>
                      <a:pt x="1238" y="59"/>
                    </a:cubicBezTo>
                    <a:cubicBezTo>
                      <a:pt x="1238" y="57"/>
                      <a:pt x="1238" y="56"/>
                      <a:pt x="1238" y="55"/>
                    </a:cubicBezTo>
                    <a:cubicBezTo>
                      <a:pt x="1237" y="55"/>
                      <a:pt x="1236" y="55"/>
                      <a:pt x="1236" y="55"/>
                    </a:cubicBezTo>
                    <a:cubicBezTo>
                      <a:pt x="1236" y="52"/>
                      <a:pt x="1236" y="49"/>
                      <a:pt x="1236" y="46"/>
                    </a:cubicBezTo>
                    <a:cubicBezTo>
                      <a:pt x="1236" y="46"/>
                      <a:pt x="1237" y="46"/>
                      <a:pt x="1237" y="46"/>
                    </a:cubicBezTo>
                    <a:cubicBezTo>
                      <a:pt x="1237" y="45"/>
                      <a:pt x="1237" y="45"/>
                      <a:pt x="1237" y="44"/>
                    </a:cubicBezTo>
                    <a:cubicBezTo>
                      <a:pt x="1236" y="44"/>
                      <a:pt x="1236" y="43"/>
                      <a:pt x="1235" y="43"/>
                    </a:cubicBezTo>
                    <a:cubicBezTo>
                      <a:pt x="1234" y="41"/>
                      <a:pt x="1232" y="38"/>
                      <a:pt x="1231" y="36"/>
                    </a:cubicBezTo>
                    <a:cubicBezTo>
                      <a:pt x="1231" y="36"/>
                      <a:pt x="1231" y="35"/>
                      <a:pt x="1231" y="35"/>
                    </a:cubicBezTo>
                    <a:cubicBezTo>
                      <a:pt x="1231" y="35"/>
                      <a:pt x="1230" y="35"/>
                      <a:pt x="1230" y="35"/>
                    </a:cubicBezTo>
                    <a:cubicBezTo>
                      <a:pt x="1230" y="34"/>
                      <a:pt x="1230" y="33"/>
                      <a:pt x="1230" y="32"/>
                    </a:cubicBezTo>
                    <a:cubicBezTo>
                      <a:pt x="1232" y="29"/>
                      <a:pt x="1231" y="24"/>
                      <a:pt x="1229" y="21"/>
                    </a:cubicBezTo>
                    <a:cubicBezTo>
                      <a:pt x="1228" y="18"/>
                      <a:pt x="1228" y="18"/>
                      <a:pt x="1228" y="18"/>
                    </a:cubicBezTo>
                    <a:cubicBezTo>
                      <a:pt x="1227" y="21"/>
                      <a:pt x="1227" y="21"/>
                      <a:pt x="1227" y="21"/>
                    </a:cubicBezTo>
                    <a:cubicBezTo>
                      <a:pt x="1225" y="24"/>
                      <a:pt x="1225" y="29"/>
                      <a:pt x="1227" y="32"/>
                    </a:cubicBezTo>
                    <a:cubicBezTo>
                      <a:pt x="1227" y="33"/>
                      <a:pt x="1227" y="34"/>
                      <a:pt x="1227" y="35"/>
                    </a:cubicBezTo>
                    <a:cubicBezTo>
                      <a:pt x="1227" y="35"/>
                      <a:pt x="1226" y="35"/>
                      <a:pt x="1226" y="35"/>
                    </a:cubicBezTo>
                    <a:cubicBezTo>
                      <a:pt x="1226" y="35"/>
                      <a:pt x="1226" y="36"/>
                      <a:pt x="1226" y="36"/>
                    </a:cubicBezTo>
                    <a:cubicBezTo>
                      <a:pt x="1224" y="39"/>
                      <a:pt x="1223" y="41"/>
                      <a:pt x="1221" y="43"/>
                    </a:cubicBezTo>
                    <a:cubicBezTo>
                      <a:pt x="1221" y="43"/>
                      <a:pt x="1220" y="44"/>
                      <a:pt x="1219" y="44"/>
                    </a:cubicBezTo>
                    <a:cubicBezTo>
                      <a:pt x="1219" y="45"/>
                      <a:pt x="1219" y="45"/>
                      <a:pt x="1219" y="46"/>
                    </a:cubicBezTo>
                    <a:cubicBezTo>
                      <a:pt x="1220" y="46"/>
                      <a:pt x="1220" y="46"/>
                      <a:pt x="1221" y="46"/>
                    </a:cubicBezTo>
                    <a:cubicBezTo>
                      <a:pt x="1221" y="49"/>
                      <a:pt x="1221" y="52"/>
                      <a:pt x="1221" y="55"/>
                    </a:cubicBezTo>
                    <a:cubicBezTo>
                      <a:pt x="1220" y="55"/>
                      <a:pt x="1220" y="55"/>
                      <a:pt x="1219" y="55"/>
                    </a:cubicBezTo>
                    <a:cubicBezTo>
                      <a:pt x="1219" y="56"/>
                      <a:pt x="1219" y="57"/>
                      <a:pt x="1219" y="59"/>
                    </a:cubicBezTo>
                    <a:cubicBezTo>
                      <a:pt x="1218" y="59"/>
                      <a:pt x="1217" y="60"/>
                      <a:pt x="1216" y="60"/>
                    </a:cubicBezTo>
                    <a:cubicBezTo>
                      <a:pt x="1216" y="61"/>
                      <a:pt x="1216" y="62"/>
                      <a:pt x="1216" y="63"/>
                    </a:cubicBezTo>
                    <a:cubicBezTo>
                      <a:pt x="1217" y="63"/>
                      <a:pt x="1217" y="64"/>
                      <a:pt x="1218" y="64"/>
                    </a:cubicBezTo>
                    <a:cubicBezTo>
                      <a:pt x="1206" y="70"/>
                      <a:pt x="1203" y="80"/>
                      <a:pt x="1202" y="92"/>
                    </a:cubicBezTo>
                    <a:cubicBezTo>
                      <a:pt x="1201" y="93"/>
                      <a:pt x="1200" y="94"/>
                      <a:pt x="1199" y="94"/>
                    </a:cubicBezTo>
                    <a:cubicBezTo>
                      <a:pt x="1199" y="95"/>
                      <a:pt x="1199" y="96"/>
                      <a:pt x="1199" y="97"/>
                    </a:cubicBezTo>
                    <a:cubicBezTo>
                      <a:pt x="1200" y="97"/>
                      <a:pt x="1200" y="97"/>
                      <a:pt x="1201" y="97"/>
                    </a:cubicBezTo>
                    <a:cubicBezTo>
                      <a:pt x="1201" y="98"/>
                      <a:pt x="1201" y="100"/>
                      <a:pt x="1201" y="101"/>
                    </a:cubicBezTo>
                    <a:cubicBezTo>
                      <a:pt x="1200" y="101"/>
                      <a:pt x="1200" y="101"/>
                      <a:pt x="1199" y="101"/>
                    </a:cubicBezTo>
                    <a:cubicBezTo>
                      <a:pt x="1199" y="102"/>
                      <a:pt x="1199" y="103"/>
                      <a:pt x="1199" y="103"/>
                    </a:cubicBezTo>
                    <a:cubicBezTo>
                      <a:pt x="1198" y="104"/>
                      <a:pt x="1197" y="104"/>
                      <a:pt x="1196" y="105"/>
                    </a:cubicBezTo>
                    <a:cubicBezTo>
                      <a:pt x="1196" y="106"/>
                      <a:pt x="1196" y="107"/>
                      <a:pt x="1196" y="108"/>
                    </a:cubicBezTo>
                    <a:cubicBezTo>
                      <a:pt x="1197" y="108"/>
                      <a:pt x="1198" y="109"/>
                      <a:pt x="1199" y="109"/>
                    </a:cubicBezTo>
                    <a:cubicBezTo>
                      <a:pt x="1199" y="116"/>
                      <a:pt x="1199" y="124"/>
                      <a:pt x="1199" y="131"/>
                    </a:cubicBezTo>
                    <a:cubicBezTo>
                      <a:pt x="1198" y="132"/>
                      <a:pt x="1197" y="132"/>
                      <a:pt x="1196" y="133"/>
                    </a:cubicBezTo>
                    <a:cubicBezTo>
                      <a:pt x="1196" y="134"/>
                      <a:pt x="1196" y="135"/>
                      <a:pt x="1196" y="136"/>
                    </a:cubicBezTo>
                    <a:cubicBezTo>
                      <a:pt x="1197" y="136"/>
                      <a:pt x="1198" y="137"/>
                      <a:pt x="1199" y="137"/>
                    </a:cubicBezTo>
                    <a:cubicBezTo>
                      <a:pt x="1199" y="138"/>
                      <a:pt x="1199" y="139"/>
                      <a:pt x="1199" y="141"/>
                    </a:cubicBezTo>
                    <a:cubicBezTo>
                      <a:pt x="1196" y="142"/>
                      <a:pt x="1194" y="143"/>
                      <a:pt x="1191" y="144"/>
                    </a:cubicBezTo>
                    <a:cubicBezTo>
                      <a:pt x="1189" y="144"/>
                      <a:pt x="1186" y="144"/>
                      <a:pt x="1183" y="144"/>
                    </a:cubicBezTo>
                    <a:cubicBezTo>
                      <a:pt x="1183" y="125"/>
                      <a:pt x="1183" y="107"/>
                      <a:pt x="1183" y="88"/>
                    </a:cubicBezTo>
                    <a:cubicBezTo>
                      <a:pt x="1176" y="88"/>
                      <a:pt x="1169" y="88"/>
                      <a:pt x="1162" y="88"/>
                    </a:cubicBezTo>
                    <a:cubicBezTo>
                      <a:pt x="1162" y="83"/>
                      <a:pt x="1162" y="77"/>
                      <a:pt x="1162" y="72"/>
                    </a:cubicBezTo>
                    <a:cubicBezTo>
                      <a:pt x="1159" y="72"/>
                      <a:pt x="1155" y="72"/>
                      <a:pt x="1152" y="72"/>
                    </a:cubicBezTo>
                    <a:cubicBezTo>
                      <a:pt x="1151" y="73"/>
                      <a:pt x="1149" y="74"/>
                      <a:pt x="1148" y="75"/>
                    </a:cubicBezTo>
                    <a:cubicBezTo>
                      <a:pt x="1148" y="77"/>
                      <a:pt x="1148" y="78"/>
                      <a:pt x="1148" y="80"/>
                    </a:cubicBezTo>
                    <a:cubicBezTo>
                      <a:pt x="1146" y="80"/>
                      <a:pt x="1144" y="80"/>
                      <a:pt x="1143" y="80"/>
                    </a:cubicBezTo>
                    <a:cubicBezTo>
                      <a:pt x="1141" y="81"/>
                      <a:pt x="1139" y="82"/>
                      <a:pt x="1137" y="83"/>
                    </a:cubicBezTo>
                    <a:cubicBezTo>
                      <a:pt x="1137" y="85"/>
                      <a:pt x="1137" y="86"/>
                      <a:pt x="1137" y="88"/>
                    </a:cubicBezTo>
                    <a:cubicBezTo>
                      <a:pt x="1135" y="88"/>
                      <a:pt x="1133" y="88"/>
                      <a:pt x="1131" y="88"/>
                    </a:cubicBezTo>
                    <a:cubicBezTo>
                      <a:pt x="1131" y="106"/>
                      <a:pt x="1131" y="124"/>
                      <a:pt x="1131" y="142"/>
                    </a:cubicBezTo>
                    <a:cubicBezTo>
                      <a:pt x="1128" y="142"/>
                      <a:pt x="1126" y="142"/>
                      <a:pt x="1124" y="142"/>
                    </a:cubicBezTo>
                    <a:cubicBezTo>
                      <a:pt x="1124" y="98"/>
                      <a:pt x="1124" y="53"/>
                      <a:pt x="1124" y="8"/>
                    </a:cubicBezTo>
                    <a:cubicBezTo>
                      <a:pt x="1123" y="7"/>
                      <a:pt x="1122" y="6"/>
                      <a:pt x="1121" y="5"/>
                    </a:cubicBezTo>
                    <a:cubicBezTo>
                      <a:pt x="1115" y="4"/>
                      <a:pt x="1110" y="2"/>
                      <a:pt x="1104" y="0"/>
                    </a:cubicBezTo>
                    <a:cubicBezTo>
                      <a:pt x="1088" y="3"/>
                      <a:pt x="1072" y="6"/>
                      <a:pt x="1056" y="8"/>
                    </a:cubicBezTo>
                    <a:cubicBezTo>
                      <a:pt x="1052" y="10"/>
                      <a:pt x="1048" y="11"/>
                      <a:pt x="1045" y="13"/>
                    </a:cubicBezTo>
                    <a:cubicBezTo>
                      <a:pt x="1045" y="37"/>
                      <a:pt x="1045" y="61"/>
                      <a:pt x="1045" y="85"/>
                    </a:cubicBezTo>
                    <a:cubicBezTo>
                      <a:pt x="1032" y="85"/>
                      <a:pt x="1019" y="85"/>
                      <a:pt x="1006" y="85"/>
                    </a:cubicBezTo>
                    <a:cubicBezTo>
                      <a:pt x="999" y="87"/>
                      <a:pt x="992" y="89"/>
                      <a:pt x="985" y="91"/>
                    </a:cubicBezTo>
                    <a:cubicBezTo>
                      <a:pt x="985" y="106"/>
                      <a:pt x="985" y="121"/>
                      <a:pt x="985" y="136"/>
                    </a:cubicBezTo>
                    <a:cubicBezTo>
                      <a:pt x="983" y="136"/>
                      <a:pt x="980" y="136"/>
                      <a:pt x="978" y="136"/>
                    </a:cubicBezTo>
                    <a:cubicBezTo>
                      <a:pt x="978" y="135"/>
                      <a:pt x="978" y="134"/>
                      <a:pt x="978" y="133"/>
                    </a:cubicBezTo>
                    <a:cubicBezTo>
                      <a:pt x="975" y="133"/>
                      <a:pt x="972" y="133"/>
                      <a:pt x="970" y="133"/>
                    </a:cubicBezTo>
                    <a:cubicBezTo>
                      <a:pt x="970" y="132"/>
                      <a:pt x="970" y="131"/>
                      <a:pt x="970" y="130"/>
                    </a:cubicBezTo>
                    <a:cubicBezTo>
                      <a:pt x="961" y="130"/>
                      <a:pt x="952" y="130"/>
                      <a:pt x="943" y="130"/>
                    </a:cubicBezTo>
                    <a:cubicBezTo>
                      <a:pt x="943" y="128"/>
                      <a:pt x="943" y="127"/>
                      <a:pt x="943" y="125"/>
                    </a:cubicBezTo>
                    <a:cubicBezTo>
                      <a:pt x="929" y="125"/>
                      <a:pt x="915" y="125"/>
                      <a:pt x="901" y="125"/>
                    </a:cubicBezTo>
                    <a:cubicBezTo>
                      <a:pt x="901" y="128"/>
                      <a:pt x="901" y="130"/>
                      <a:pt x="901" y="133"/>
                    </a:cubicBezTo>
                    <a:cubicBezTo>
                      <a:pt x="895" y="133"/>
                      <a:pt x="888" y="133"/>
                      <a:pt x="881" y="133"/>
                    </a:cubicBezTo>
                    <a:cubicBezTo>
                      <a:pt x="881" y="138"/>
                      <a:pt x="881" y="142"/>
                      <a:pt x="881" y="147"/>
                    </a:cubicBezTo>
                    <a:cubicBezTo>
                      <a:pt x="868" y="148"/>
                      <a:pt x="856" y="149"/>
                      <a:pt x="843" y="150"/>
                    </a:cubicBezTo>
                    <a:cubicBezTo>
                      <a:pt x="843" y="145"/>
                      <a:pt x="843" y="141"/>
                      <a:pt x="843" y="136"/>
                    </a:cubicBezTo>
                    <a:cubicBezTo>
                      <a:pt x="841" y="136"/>
                      <a:pt x="839" y="136"/>
                      <a:pt x="837" y="136"/>
                    </a:cubicBezTo>
                    <a:cubicBezTo>
                      <a:pt x="837" y="133"/>
                      <a:pt x="837" y="130"/>
                      <a:pt x="837" y="127"/>
                    </a:cubicBezTo>
                    <a:cubicBezTo>
                      <a:pt x="836" y="127"/>
                      <a:pt x="835" y="127"/>
                      <a:pt x="834" y="127"/>
                    </a:cubicBezTo>
                    <a:cubicBezTo>
                      <a:pt x="834" y="120"/>
                      <a:pt x="834" y="114"/>
                      <a:pt x="834" y="108"/>
                    </a:cubicBezTo>
                    <a:cubicBezTo>
                      <a:pt x="833" y="108"/>
                      <a:pt x="832" y="108"/>
                      <a:pt x="831" y="108"/>
                    </a:cubicBezTo>
                    <a:cubicBezTo>
                      <a:pt x="831" y="103"/>
                      <a:pt x="831" y="97"/>
                      <a:pt x="831" y="92"/>
                    </a:cubicBezTo>
                    <a:cubicBezTo>
                      <a:pt x="829" y="92"/>
                      <a:pt x="827" y="92"/>
                      <a:pt x="825" y="92"/>
                    </a:cubicBezTo>
                    <a:cubicBezTo>
                      <a:pt x="825" y="92"/>
                      <a:pt x="825" y="93"/>
                      <a:pt x="825" y="94"/>
                    </a:cubicBezTo>
                    <a:cubicBezTo>
                      <a:pt x="817" y="90"/>
                      <a:pt x="810" y="86"/>
                      <a:pt x="802" y="82"/>
                    </a:cubicBezTo>
                    <a:cubicBezTo>
                      <a:pt x="801" y="79"/>
                      <a:pt x="801" y="76"/>
                      <a:pt x="800" y="73"/>
                    </a:cubicBezTo>
                    <a:cubicBezTo>
                      <a:pt x="800" y="76"/>
                      <a:pt x="800" y="79"/>
                      <a:pt x="799" y="82"/>
                    </a:cubicBezTo>
                    <a:cubicBezTo>
                      <a:pt x="792" y="85"/>
                      <a:pt x="784" y="89"/>
                      <a:pt x="777" y="92"/>
                    </a:cubicBezTo>
                    <a:cubicBezTo>
                      <a:pt x="777" y="92"/>
                      <a:pt x="777" y="91"/>
                      <a:pt x="777" y="91"/>
                    </a:cubicBezTo>
                    <a:cubicBezTo>
                      <a:pt x="774" y="91"/>
                      <a:pt x="772" y="91"/>
                      <a:pt x="770" y="91"/>
                    </a:cubicBezTo>
                    <a:cubicBezTo>
                      <a:pt x="770" y="97"/>
                      <a:pt x="770" y="102"/>
                      <a:pt x="770" y="108"/>
                    </a:cubicBezTo>
                    <a:cubicBezTo>
                      <a:pt x="769" y="108"/>
                      <a:pt x="768" y="108"/>
                      <a:pt x="767" y="108"/>
                    </a:cubicBezTo>
                    <a:cubicBezTo>
                      <a:pt x="767" y="114"/>
                      <a:pt x="767" y="119"/>
                      <a:pt x="767" y="125"/>
                    </a:cubicBezTo>
                    <a:cubicBezTo>
                      <a:pt x="766" y="125"/>
                      <a:pt x="764" y="125"/>
                      <a:pt x="763" y="125"/>
                    </a:cubicBezTo>
                    <a:cubicBezTo>
                      <a:pt x="763" y="129"/>
                      <a:pt x="763" y="133"/>
                      <a:pt x="763" y="138"/>
                    </a:cubicBezTo>
                    <a:cubicBezTo>
                      <a:pt x="758" y="138"/>
                      <a:pt x="753" y="138"/>
                      <a:pt x="748" y="138"/>
                    </a:cubicBezTo>
                    <a:cubicBezTo>
                      <a:pt x="748" y="139"/>
                      <a:pt x="748" y="140"/>
                      <a:pt x="748" y="141"/>
                    </a:cubicBezTo>
                    <a:cubicBezTo>
                      <a:pt x="734" y="139"/>
                      <a:pt x="734" y="139"/>
                      <a:pt x="734" y="139"/>
                    </a:cubicBezTo>
                    <a:cubicBezTo>
                      <a:pt x="734" y="71"/>
                      <a:pt x="734" y="71"/>
                      <a:pt x="734" y="71"/>
                    </a:cubicBezTo>
                    <a:cubicBezTo>
                      <a:pt x="727" y="71"/>
                      <a:pt x="727" y="71"/>
                      <a:pt x="727" y="71"/>
                    </a:cubicBezTo>
                    <a:cubicBezTo>
                      <a:pt x="719" y="75"/>
                      <a:pt x="719" y="75"/>
                      <a:pt x="719" y="75"/>
                    </a:cubicBezTo>
                    <a:cubicBezTo>
                      <a:pt x="719" y="71"/>
                      <a:pt x="719" y="71"/>
                      <a:pt x="719" y="71"/>
                    </a:cubicBezTo>
                    <a:cubicBezTo>
                      <a:pt x="717" y="71"/>
                      <a:pt x="717" y="71"/>
                      <a:pt x="717" y="71"/>
                    </a:cubicBezTo>
                    <a:cubicBezTo>
                      <a:pt x="714" y="73"/>
                      <a:pt x="714" y="73"/>
                      <a:pt x="714" y="73"/>
                    </a:cubicBezTo>
                    <a:cubicBezTo>
                      <a:pt x="714" y="110"/>
                      <a:pt x="714" y="110"/>
                      <a:pt x="714" y="110"/>
                    </a:cubicBezTo>
                    <a:cubicBezTo>
                      <a:pt x="706" y="110"/>
                      <a:pt x="706" y="110"/>
                      <a:pt x="706" y="110"/>
                    </a:cubicBezTo>
                    <a:cubicBezTo>
                      <a:pt x="706" y="53"/>
                      <a:pt x="706" y="53"/>
                      <a:pt x="706" y="53"/>
                    </a:cubicBezTo>
                    <a:cubicBezTo>
                      <a:pt x="701" y="53"/>
                      <a:pt x="701" y="53"/>
                      <a:pt x="701" y="53"/>
                    </a:cubicBezTo>
                    <a:cubicBezTo>
                      <a:pt x="701" y="14"/>
                      <a:pt x="701" y="14"/>
                      <a:pt x="701" y="14"/>
                    </a:cubicBezTo>
                    <a:cubicBezTo>
                      <a:pt x="684" y="14"/>
                      <a:pt x="684" y="14"/>
                      <a:pt x="684" y="14"/>
                    </a:cubicBezTo>
                    <a:cubicBezTo>
                      <a:pt x="684" y="8"/>
                      <a:pt x="684" y="8"/>
                      <a:pt x="684" y="8"/>
                    </a:cubicBezTo>
                    <a:cubicBezTo>
                      <a:pt x="667" y="8"/>
                      <a:pt x="667" y="8"/>
                      <a:pt x="667" y="8"/>
                    </a:cubicBezTo>
                    <a:cubicBezTo>
                      <a:pt x="660" y="14"/>
                      <a:pt x="660" y="14"/>
                      <a:pt x="660" y="14"/>
                    </a:cubicBezTo>
                    <a:cubicBezTo>
                      <a:pt x="647" y="14"/>
                      <a:pt x="647" y="14"/>
                      <a:pt x="647" y="14"/>
                    </a:cubicBezTo>
                    <a:cubicBezTo>
                      <a:pt x="637" y="19"/>
                      <a:pt x="637" y="19"/>
                      <a:pt x="637" y="19"/>
                    </a:cubicBezTo>
                    <a:cubicBezTo>
                      <a:pt x="637" y="55"/>
                      <a:pt x="637" y="55"/>
                      <a:pt x="637" y="55"/>
                    </a:cubicBezTo>
                    <a:cubicBezTo>
                      <a:pt x="629" y="55"/>
                      <a:pt x="629" y="55"/>
                      <a:pt x="629" y="55"/>
                    </a:cubicBezTo>
                    <a:cubicBezTo>
                      <a:pt x="629" y="23"/>
                      <a:pt x="629" y="23"/>
                      <a:pt x="629" y="23"/>
                    </a:cubicBezTo>
                    <a:cubicBezTo>
                      <a:pt x="584" y="23"/>
                      <a:pt x="584" y="23"/>
                      <a:pt x="584" y="23"/>
                    </a:cubicBezTo>
                    <a:cubicBezTo>
                      <a:pt x="584" y="47"/>
                      <a:pt x="584" y="47"/>
                      <a:pt x="584" y="47"/>
                    </a:cubicBezTo>
                    <a:cubicBezTo>
                      <a:pt x="582" y="47"/>
                      <a:pt x="582" y="47"/>
                      <a:pt x="582" y="47"/>
                    </a:cubicBezTo>
                    <a:cubicBezTo>
                      <a:pt x="582" y="43"/>
                      <a:pt x="582" y="43"/>
                      <a:pt x="582" y="43"/>
                    </a:cubicBezTo>
                    <a:cubicBezTo>
                      <a:pt x="576" y="43"/>
                      <a:pt x="576" y="43"/>
                      <a:pt x="576" y="43"/>
                    </a:cubicBezTo>
                    <a:cubicBezTo>
                      <a:pt x="576" y="47"/>
                      <a:pt x="576" y="47"/>
                      <a:pt x="576" y="47"/>
                    </a:cubicBezTo>
                    <a:cubicBezTo>
                      <a:pt x="571" y="47"/>
                      <a:pt x="571" y="47"/>
                      <a:pt x="571" y="47"/>
                    </a:cubicBezTo>
                    <a:cubicBezTo>
                      <a:pt x="571" y="51"/>
                      <a:pt x="571" y="51"/>
                      <a:pt x="571" y="51"/>
                    </a:cubicBezTo>
                    <a:cubicBezTo>
                      <a:pt x="560" y="51"/>
                      <a:pt x="560" y="51"/>
                      <a:pt x="560" y="51"/>
                    </a:cubicBezTo>
                    <a:cubicBezTo>
                      <a:pt x="560" y="45"/>
                      <a:pt x="560" y="45"/>
                      <a:pt x="560" y="45"/>
                    </a:cubicBezTo>
                    <a:cubicBezTo>
                      <a:pt x="554" y="45"/>
                      <a:pt x="554" y="45"/>
                      <a:pt x="554" y="45"/>
                    </a:cubicBezTo>
                    <a:cubicBezTo>
                      <a:pt x="554" y="42"/>
                      <a:pt x="554" y="42"/>
                      <a:pt x="554" y="42"/>
                    </a:cubicBezTo>
                    <a:cubicBezTo>
                      <a:pt x="546" y="42"/>
                      <a:pt x="546" y="42"/>
                      <a:pt x="546" y="42"/>
                    </a:cubicBezTo>
                    <a:cubicBezTo>
                      <a:pt x="546" y="45"/>
                      <a:pt x="546" y="45"/>
                      <a:pt x="546" y="45"/>
                    </a:cubicBezTo>
                    <a:cubicBezTo>
                      <a:pt x="543" y="45"/>
                      <a:pt x="543" y="45"/>
                      <a:pt x="543" y="45"/>
                    </a:cubicBezTo>
                    <a:cubicBezTo>
                      <a:pt x="543" y="49"/>
                      <a:pt x="543" y="49"/>
                      <a:pt x="543" y="49"/>
                    </a:cubicBezTo>
                    <a:cubicBezTo>
                      <a:pt x="530" y="53"/>
                      <a:pt x="530" y="53"/>
                      <a:pt x="530" y="53"/>
                    </a:cubicBezTo>
                    <a:cubicBezTo>
                      <a:pt x="530" y="58"/>
                      <a:pt x="530" y="58"/>
                      <a:pt x="530" y="58"/>
                    </a:cubicBezTo>
                    <a:cubicBezTo>
                      <a:pt x="519" y="58"/>
                      <a:pt x="519" y="58"/>
                      <a:pt x="519" y="58"/>
                    </a:cubicBezTo>
                    <a:cubicBezTo>
                      <a:pt x="519" y="57"/>
                      <a:pt x="519" y="57"/>
                      <a:pt x="519" y="57"/>
                    </a:cubicBezTo>
                    <a:cubicBezTo>
                      <a:pt x="520" y="57"/>
                      <a:pt x="520" y="57"/>
                      <a:pt x="520" y="57"/>
                    </a:cubicBezTo>
                    <a:cubicBezTo>
                      <a:pt x="520" y="55"/>
                      <a:pt x="520" y="55"/>
                      <a:pt x="520" y="55"/>
                    </a:cubicBezTo>
                    <a:cubicBezTo>
                      <a:pt x="515" y="51"/>
                      <a:pt x="515" y="51"/>
                      <a:pt x="515" y="51"/>
                    </a:cubicBezTo>
                    <a:cubicBezTo>
                      <a:pt x="515" y="36"/>
                      <a:pt x="515" y="36"/>
                      <a:pt x="515" y="36"/>
                    </a:cubicBezTo>
                    <a:cubicBezTo>
                      <a:pt x="511" y="36"/>
                      <a:pt x="511" y="36"/>
                      <a:pt x="511" y="36"/>
                    </a:cubicBezTo>
                    <a:cubicBezTo>
                      <a:pt x="511" y="38"/>
                      <a:pt x="511" y="38"/>
                      <a:pt x="511" y="38"/>
                    </a:cubicBezTo>
                    <a:cubicBezTo>
                      <a:pt x="506" y="38"/>
                      <a:pt x="506" y="38"/>
                      <a:pt x="506" y="38"/>
                    </a:cubicBezTo>
                    <a:cubicBezTo>
                      <a:pt x="506" y="36"/>
                      <a:pt x="506" y="36"/>
                      <a:pt x="506" y="36"/>
                    </a:cubicBezTo>
                    <a:cubicBezTo>
                      <a:pt x="502" y="36"/>
                      <a:pt x="502" y="36"/>
                      <a:pt x="502" y="36"/>
                    </a:cubicBezTo>
                    <a:cubicBezTo>
                      <a:pt x="502" y="49"/>
                      <a:pt x="502" y="49"/>
                      <a:pt x="502" y="49"/>
                    </a:cubicBezTo>
                    <a:cubicBezTo>
                      <a:pt x="496" y="49"/>
                      <a:pt x="496" y="49"/>
                      <a:pt x="496" y="49"/>
                    </a:cubicBezTo>
                    <a:cubicBezTo>
                      <a:pt x="492" y="47"/>
                      <a:pt x="492" y="47"/>
                      <a:pt x="492" y="47"/>
                    </a:cubicBezTo>
                    <a:cubicBezTo>
                      <a:pt x="487" y="49"/>
                      <a:pt x="487" y="49"/>
                      <a:pt x="487" y="49"/>
                    </a:cubicBezTo>
                    <a:cubicBezTo>
                      <a:pt x="487" y="57"/>
                      <a:pt x="487" y="57"/>
                      <a:pt x="487" y="57"/>
                    </a:cubicBezTo>
                    <a:cubicBezTo>
                      <a:pt x="485" y="57"/>
                      <a:pt x="485" y="57"/>
                      <a:pt x="485" y="57"/>
                    </a:cubicBezTo>
                    <a:cubicBezTo>
                      <a:pt x="485" y="53"/>
                      <a:pt x="485" y="53"/>
                      <a:pt x="485" y="53"/>
                    </a:cubicBezTo>
                    <a:cubicBezTo>
                      <a:pt x="481" y="53"/>
                      <a:pt x="481" y="53"/>
                      <a:pt x="481" y="53"/>
                    </a:cubicBezTo>
                    <a:cubicBezTo>
                      <a:pt x="481" y="73"/>
                      <a:pt x="481" y="73"/>
                      <a:pt x="481" y="73"/>
                    </a:cubicBezTo>
                    <a:cubicBezTo>
                      <a:pt x="480" y="73"/>
                      <a:pt x="480" y="73"/>
                      <a:pt x="480" y="73"/>
                    </a:cubicBezTo>
                    <a:cubicBezTo>
                      <a:pt x="480" y="81"/>
                      <a:pt x="480" y="81"/>
                      <a:pt x="480" y="81"/>
                    </a:cubicBezTo>
                    <a:cubicBezTo>
                      <a:pt x="476" y="81"/>
                      <a:pt x="476" y="81"/>
                      <a:pt x="476" y="81"/>
                    </a:cubicBezTo>
                    <a:cubicBezTo>
                      <a:pt x="476" y="131"/>
                      <a:pt x="476" y="131"/>
                      <a:pt x="476" y="131"/>
                    </a:cubicBezTo>
                    <a:cubicBezTo>
                      <a:pt x="470" y="131"/>
                      <a:pt x="470" y="131"/>
                      <a:pt x="470" y="131"/>
                    </a:cubicBezTo>
                    <a:cubicBezTo>
                      <a:pt x="470" y="135"/>
                      <a:pt x="470" y="135"/>
                      <a:pt x="470" y="135"/>
                    </a:cubicBezTo>
                    <a:cubicBezTo>
                      <a:pt x="461" y="135"/>
                      <a:pt x="461" y="135"/>
                      <a:pt x="461" y="135"/>
                    </a:cubicBezTo>
                    <a:cubicBezTo>
                      <a:pt x="461" y="136"/>
                      <a:pt x="461" y="136"/>
                      <a:pt x="461" y="136"/>
                    </a:cubicBezTo>
                    <a:cubicBezTo>
                      <a:pt x="457" y="136"/>
                      <a:pt x="457" y="136"/>
                      <a:pt x="457" y="136"/>
                    </a:cubicBezTo>
                    <a:cubicBezTo>
                      <a:pt x="457" y="146"/>
                      <a:pt x="457" y="146"/>
                      <a:pt x="457" y="146"/>
                    </a:cubicBezTo>
                    <a:cubicBezTo>
                      <a:pt x="459" y="146"/>
                      <a:pt x="459" y="146"/>
                      <a:pt x="459" y="146"/>
                    </a:cubicBezTo>
                    <a:cubicBezTo>
                      <a:pt x="459" y="155"/>
                      <a:pt x="459" y="155"/>
                      <a:pt x="459" y="155"/>
                    </a:cubicBezTo>
                    <a:cubicBezTo>
                      <a:pt x="452" y="159"/>
                      <a:pt x="452" y="159"/>
                      <a:pt x="452" y="159"/>
                    </a:cubicBezTo>
                    <a:cubicBezTo>
                      <a:pt x="452" y="166"/>
                      <a:pt x="452" y="166"/>
                      <a:pt x="452" y="166"/>
                    </a:cubicBezTo>
                    <a:cubicBezTo>
                      <a:pt x="446" y="166"/>
                      <a:pt x="446" y="166"/>
                      <a:pt x="446" y="166"/>
                    </a:cubicBezTo>
                    <a:cubicBezTo>
                      <a:pt x="446" y="159"/>
                      <a:pt x="446" y="159"/>
                      <a:pt x="446" y="159"/>
                    </a:cubicBezTo>
                    <a:cubicBezTo>
                      <a:pt x="440" y="159"/>
                      <a:pt x="440" y="159"/>
                      <a:pt x="440" y="159"/>
                    </a:cubicBezTo>
                    <a:cubicBezTo>
                      <a:pt x="440" y="157"/>
                      <a:pt x="440" y="157"/>
                      <a:pt x="440" y="157"/>
                    </a:cubicBezTo>
                    <a:cubicBezTo>
                      <a:pt x="433" y="157"/>
                      <a:pt x="433" y="157"/>
                      <a:pt x="433" y="157"/>
                    </a:cubicBezTo>
                    <a:cubicBezTo>
                      <a:pt x="433" y="133"/>
                      <a:pt x="433" y="133"/>
                      <a:pt x="433" y="133"/>
                    </a:cubicBezTo>
                    <a:cubicBezTo>
                      <a:pt x="435" y="131"/>
                      <a:pt x="435" y="131"/>
                      <a:pt x="435" y="131"/>
                    </a:cubicBezTo>
                    <a:cubicBezTo>
                      <a:pt x="435" y="125"/>
                      <a:pt x="435" y="125"/>
                      <a:pt x="435" y="125"/>
                    </a:cubicBezTo>
                    <a:cubicBezTo>
                      <a:pt x="433" y="125"/>
                      <a:pt x="433" y="125"/>
                      <a:pt x="433" y="125"/>
                    </a:cubicBezTo>
                    <a:cubicBezTo>
                      <a:pt x="433" y="122"/>
                      <a:pt x="433" y="122"/>
                      <a:pt x="433" y="122"/>
                    </a:cubicBezTo>
                    <a:cubicBezTo>
                      <a:pt x="435" y="122"/>
                      <a:pt x="435" y="122"/>
                      <a:pt x="435" y="122"/>
                    </a:cubicBezTo>
                    <a:cubicBezTo>
                      <a:pt x="435" y="114"/>
                      <a:pt x="435" y="114"/>
                      <a:pt x="435" y="114"/>
                    </a:cubicBezTo>
                    <a:cubicBezTo>
                      <a:pt x="426" y="114"/>
                      <a:pt x="426" y="114"/>
                      <a:pt x="426" y="114"/>
                    </a:cubicBezTo>
                    <a:cubicBezTo>
                      <a:pt x="426" y="109"/>
                      <a:pt x="426" y="109"/>
                      <a:pt x="426" y="109"/>
                    </a:cubicBezTo>
                    <a:cubicBezTo>
                      <a:pt x="409" y="109"/>
                      <a:pt x="409" y="109"/>
                      <a:pt x="409" y="109"/>
                    </a:cubicBezTo>
                    <a:cubicBezTo>
                      <a:pt x="409" y="116"/>
                      <a:pt x="409" y="116"/>
                      <a:pt x="409" y="116"/>
                    </a:cubicBezTo>
                    <a:cubicBezTo>
                      <a:pt x="401" y="116"/>
                      <a:pt x="401" y="116"/>
                      <a:pt x="401" y="116"/>
                    </a:cubicBezTo>
                    <a:cubicBezTo>
                      <a:pt x="401" y="120"/>
                      <a:pt x="401" y="120"/>
                      <a:pt x="401" y="120"/>
                    </a:cubicBezTo>
                    <a:cubicBezTo>
                      <a:pt x="398" y="120"/>
                      <a:pt x="398" y="120"/>
                      <a:pt x="398" y="120"/>
                    </a:cubicBezTo>
                    <a:cubicBezTo>
                      <a:pt x="398" y="118"/>
                      <a:pt x="398" y="118"/>
                      <a:pt x="398" y="118"/>
                    </a:cubicBezTo>
                    <a:cubicBezTo>
                      <a:pt x="394" y="118"/>
                      <a:pt x="394" y="118"/>
                      <a:pt x="394" y="118"/>
                    </a:cubicBezTo>
                    <a:cubicBezTo>
                      <a:pt x="394" y="104"/>
                      <a:pt x="394" y="104"/>
                      <a:pt x="394" y="104"/>
                    </a:cubicBezTo>
                    <a:cubicBezTo>
                      <a:pt x="396" y="104"/>
                      <a:pt x="396" y="104"/>
                      <a:pt x="396" y="104"/>
                    </a:cubicBezTo>
                    <a:cubicBezTo>
                      <a:pt x="396" y="98"/>
                      <a:pt x="396" y="98"/>
                      <a:pt x="396" y="98"/>
                    </a:cubicBezTo>
                    <a:cubicBezTo>
                      <a:pt x="394" y="98"/>
                      <a:pt x="394" y="98"/>
                      <a:pt x="394" y="98"/>
                    </a:cubicBezTo>
                    <a:cubicBezTo>
                      <a:pt x="392" y="88"/>
                      <a:pt x="392" y="88"/>
                      <a:pt x="392" y="88"/>
                    </a:cubicBezTo>
                    <a:cubicBezTo>
                      <a:pt x="391" y="98"/>
                      <a:pt x="391" y="98"/>
                      <a:pt x="391" y="98"/>
                    </a:cubicBezTo>
                    <a:cubicBezTo>
                      <a:pt x="389" y="98"/>
                      <a:pt x="389" y="98"/>
                      <a:pt x="389" y="98"/>
                    </a:cubicBezTo>
                    <a:cubicBezTo>
                      <a:pt x="388" y="94"/>
                      <a:pt x="388" y="94"/>
                      <a:pt x="388" y="94"/>
                    </a:cubicBezTo>
                    <a:cubicBezTo>
                      <a:pt x="387" y="90"/>
                      <a:pt x="387" y="90"/>
                      <a:pt x="387" y="90"/>
                    </a:cubicBezTo>
                    <a:cubicBezTo>
                      <a:pt x="383" y="86"/>
                      <a:pt x="383" y="86"/>
                      <a:pt x="383" y="86"/>
                    </a:cubicBezTo>
                    <a:cubicBezTo>
                      <a:pt x="379" y="82"/>
                      <a:pt x="379" y="82"/>
                      <a:pt x="379" y="82"/>
                    </a:cubicBezTo>
                    <a:cubicBezTo>
                      <a:pt x="374" y="78"/>
                      <a:pt x="374" y="78"/>
                      <a:pt x="374" y="78"/>
                    </a:cubicBezTo>
                    <a:cubicBezTo>
                      <a:pt x="372" y="75"/>
                      <a:pt x="372" y="75"/>
                      <a:pt x="372" y="75"/>
                    </a:cubicBezTo>
                    <a:cubicBezTo>
                      <a:pt x="370" y="68"/>
                      <a:pt x="370" y="68"/>
                      <a:pt x="370" y="68"/>
                    </a:cubicBezTo>
                    <a:cubicBezTo>
                      <a:pt x="368" y="75"/>
                      <a:pt x="368" y="75"/>
                      <a:pt x="368" y="75"/>
                    </a:cubicBezTo>
                    <a:cubicBezTo>
                      <a:pt x="365" y="79"/>
                      <a:pt x="365" y="79"/>
                      <a:pt x="365" y="79"/>
                    </a:cubicBezTo>
                    <a:cubicBezTo>
                      <a:pt x="359" y="83"/>
                      <a:pt x="359" y="83"/>
                      <a:pt x="359" y="83"/>
                    </a:cubicBezTo>
                    <a:cubicBezTo>
                      <a:pt x="354" y="86"/>
                      <a:pt x="354" y="86"/>
                      <a:pt x="354" y="86"/>
                    </a:cubicBezTo>
                    <a:cubicBezTo>
                      <a:pt x="352" y="90"/>
                      <a:pt x="352" y="90"/>
                      <a:pt x="352" y="90"/>
                    </a:cubicBezTo>
                    <a:cubicBezTo>
                      <a:pt x="350" y="94"/>
                      <a:pt x="350" y="94"/>
                      <a:pt x="350" y="94"/>
                    </a:cubicBezTo>
                    <a:cubicBezTo>
                      <a:pt x="349" y="97"/>
                      <a:pt x="349" y="97"/>
                      <a:pt x="349" y="97"/>
                    </a:cubicBezTo>
                    <a:cubicBezTo>
                      <a:pt x="348" y="98"/>
                      <a:pt x="348" y="98"/>
                      <a:pt x="348" y="98"/>
                    </a:cubicBezTo>
                    <a:cubicBezTo>
                      <a:pt x="346" y="88"/>
                      <a:pt x="346" y="88"/>
                      <a:pt x="346" y="88"/>
                    </a:cubicBezTo>
                    <a:cubicBezTo>
                      <a:pt x="344" y="98"/>
                      <a:pt x="344" y="98"/>
                      <a:pt x="344" y="98"/>
                    </a:cubicBezTo>
                    <a:cubicBezTo>
                      <a:pt x="342" y="97"/>
                      <a:pt x="342" y="97"/>
                      <a:pt x="342" y="97"/>
                    </a:cubicBezTo>
                    <a:cubicBezTo>
                      <a:pt x="342" y="103"/>
                      <a:pt x="342" y="103"/>
                      <a:pt x="342" y="103"/>
                    </a:cubicBezTo>
                    <a:cubicBezTo>
                      <a:pt x="344" y="103"/>
                      <a:pt x="344" y="103"/>
                      <a:pt x="344" y="103"/>
                    </a:cubicBezTo>
                    <a:cubicBezTo>
                      <a:pt x="344" y="120"/>
                      <a:pt x="344" y="120"/>
                      <a:pt x="344" y="120"/>
                    </a:cubicBezTo>
                    <a:cubicBezTo>
                      <a:pt x="334" y="120"/>
                      <a:pt x="334" y="120"/>
                      <a:pt x="334" y="120"/>
                    </a:cubicBezTo>
                    <a:cubicBezTo>
                      <a:pt x="334" y="123"/>
                      <a:pt x="334" y="123"/>
                      <a:pt x="334" y="123"/>
                    </a:cubicBezTo>
                    <a:cubicBezTo>
                      <a:pt x="318" y="123"/>
                      <a:pt x="318" y="123"/>
                      <a:pt x="318" y="123"/>
                    </a:cubicBezTo>
                    <a:cubicBezTo>
                      <a:pt x="318" y="155"/>
                      <a:pt x="318" y="155"/>
                      <a:pt x="318" y="155"/>
                    </a:cubicBezTo>
                    <a:cubicBezTo>
                      <a:pt x="301" y="155"/>
                      <a:pt x="301" y="155"/>
                      <a:pt x="301" y="155"/>
                    </a:cubicBezTo>
                    <a:cubicBezTo>
                      <a:pt x="301" y="177"/>
                      <a:pt x="301" y="177"/>
                      <a:pt x="301" y="177"/>
                    </a:cubicBezTo>
                    <a:cubicBezTo>
                      <a:pt x="299" y="177"/>
                      <a:pt x="299" y="177"/>
                      <a:pt x="299" y="177"/>
                    </a:cubicBezTo>
                    <a:cubicBezTo>
                      <a:pt x="299" y="176"/>
                      <a:pt x="299" y="176"/>
                      <a:pt x="299" y="176"/>
                    </a:cubicBezTo>
                    <a:cubicBezTo>
                      <a:pt x="297" y="176"/>
                      <a:pt x="297" y="176"/>
                      <a:pt x="297" y="176"/>
                    </a:cubicBezTo>
                    <a:cubicBezTo>
                      <a:pt x="297" y="172"/>
                      <a:pt x="297" y="172"/>
                      <a:pt x="297" y="172"/>
                    </a:cubicBezTo>
                    <a:cubicBezTo>
                      <a:pt x="294" y="172"/>
                      <a:pt x="294" y="172"/>
                      <a:pt x="294" y="172"/>
                    </a:cubicBezTo>
                    <a:cubicBezTo>
                      <a:pt x="294" y="179"/>
                      <a:pt x="294" y="179"/>
                      <a:pt x="294" y="179"/>
                    </a:cubicBezTo>
                    <a:cubicBezTo>
                      <a:pt x="290" y="179"/>
                      <a:pt x="290" y="179"/>
                      <a:pt x="290" y="179"/>
                    </a:cubicBezTo>
                    <a:cubicBezTo>
                      <a:pt x="290" y="164"/>
                      <a:pt x="290" y="164"/>
                      <a:pt x="290" y="164"/>
                    </a:cubicBezTo>
                    <a:cubicBezTo>
                      <a:pt x="279" y="150"/>
                      <a:pt x="279" y="150"/>
                      <a:pt x="279" y="150"/>
                    </a:cubicBezTo>
                    <a:cubicBezTo>
                      <a:pt x="275" y="150"/>
                      <a:pt x="275" y="150"/>
                      <a:pt x="275" y="150"/>
                    </a:cubicBezTo>
                    <a:cubicBezTo>
                      <a:pt x="275" y="148"/>
                      <a:pt x="275" y="148"/>
                      <a:pt x="275" y="148"/>
                    </a:cubicBezTo>
                    <a:cubicBezTo>
                      <a:pt x="269" y="148"/>
                      <a:pt x="269" y="148"/>
                      <a:pt x="269" y="148"/>
                    </a:cubicBezTo>
                    <a:cubicBezTo>
                      <a:pt x="269" y="144"/>
                      <a:pt x="269" y="144"/>
                      <a:pt x="269" y="144"/>
                    </a:cubicBezTo>
                    <a:cubicBezTo>
                      <a:pt x="262" y="144"/>
                      <a:pt x="262" y="144"/>
                      <a:pt x="262" y="144"/>
                    </a:cubicBezTo>
                    <a:cubicBezTo>
                      <a:pt x="258" y="146"/>
                      <a:pt x="258" y="146"/>
                      <a:pt x="258" y="146"/>
                    </a:cubicBezTo>
                    <a:cubicBezTo>
                      <a:pt x="258" y="151"/>
                      <a:pt x="258" y="151"/>
                      <a:pt x="258" y="151"/>
                    </a:cubicBezTo>
                    <a:cubicBezTo>
                      <a:pt x="254" y="151"/>
                      <a:pt x="254" y="151"/>
                      <a:pt x="254" y="151"/>
                    </a:cubicBezTo>
                    <a:cubicBezTo>
                      <a:pt x="254" y="140"/>
                      <a:pt x="254" y="140"/>
                      <a:pt x="254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47" y="129"/>
                      <a:pt x="247" y="129"/>
                      <a:pt x="247" y="129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51" y="125"/>
                      <a:pt x="251" y="125"/>
                      <a:pt x="251" y="125"/>
                    </a:cubicBezTo>
                    <a:cubicBezTo>
                      <a:pt x="251" y="122"/>
                      <a:pt x="251" y="122"/>
                      <a:pt x="251" y="122"/>
                    </a:cubicBezTo>
                    <a:cubicBezTo>
                      <a:pt x="247" y="122"/>
                      <a:pt x="247" y="122"/>
                      <a:pt x="247" y="122"/>
                    </a:cubicBezTo>
                    <a:cubicBezTo>
                      <a:pt x="247" y="118"/>
                      <a:pt x="247" y="118"/>
                      <a:pt x="247" y="118"/>
                    </a:cubicBezTo>
                    <a:cubicBezTo>
                      <a:pt x="251" y="118"/>
                      <a:pt x="251" y="118"/>
                      <a:pt x="251" y="118"/>
                    </a:cubicBezTo>
                    <a:cubicBezTo>
                      <a:pt x="251" y="114"/>
                      <a:pt x="251" y="114"/>
                      <a:pt x="251" y="114"/>
                    </a:cubicBezTo>
                    <a:cubicBezTo>
                      <a:pt x="247" y="114"/>
                      <a:pt x="247" y="114"/>
                      <a:pt x="247" y="114"/>
                    </a:cubicBezTo>
                    <a:cubicBezTo>
                      <a:pt x="247" y="110"/>
                      <a:pt x="247" y="110"/>
                      <a:pt x="247" y="110"/>
                    </a:cubicBezTo>
                    <a:cubicBezTo>
                      <a:pt x="251" y="110"/>
                      <a:pt x="251" y="110"/>
                      <a:pt x="251" y="110"/>
                    </a:cubicBezTo>
                    <a:cubicBezTo>
                      <a:pt x="251" y="107"/>
                      <a:pt x="251" y="107"/>
                      <a:pt x="251" y="107"/>
                    </a:cubicBezTo>
                    <a:cubicBezTo>
                      <a:pt x="247" y="107"/>
                      <a:pt x="247" y="107"/>
                      <a:pt x="247" y="107"/>
                    </a:cubicBezTo>
                    <a:cubicBezTo>
                      <a:pt x="247" y="103"/>
                      <a:pt x="247" y="103"/>
                      <a:pt x="247" y="103"/>
                    </a:cubicBezTo>
                    <a:cubicBezTo>
                      <a:pt x="251" y="103"/>
                      <a:pt x="251" y="103"/>
                      <a:pt x="251" y="103"/>
                    </a:cubicBezTo>
                    <a:cubicBezTo>
                      <a:pt x="251" y="99"/>
                      <a:pt x="251" y="99"/>
                      <a:pt x="251" y="99"/>
                    </a:cubicBezTo>
                    <a:cubicBezTo>
                      <a:pt x="247" y="99"/>
                      <a:pt x="247" y="99"/>
                      <a:pt x="247" y="99"/>
                    </a:cubicBezTo>
                    <a:cubicBezTo>
                      <a:pt x="247" y="96"/>
                      <a:pt x="247" y="96"/>
                      <a:pt x="247" y="96"/>
                    </a:cubicBezTo>
                    <a:cubicBezTo>
                      <a:pt x="251" y="96"/>
                      <a:pt x="251" y="96"/>
                      <a:pt x="251" y="96"/>
                    </a:cubicBezTo>
                    <a:cubicBezTo>
                      <a:pt x="251" y="92"/>
                      <a:pt x="251" y="92"/>
                      <a:pt x="251" y="92"/>
                    </a:cubicBezTo>
                    <a:cubicBezTo>
                      <a:pt x="247" y="92"/>
                      <a:pt x="247" y="92"/>
                      <a:pt x="247" y="92"/>
                    </a:cubicBezTo>
                    <a:cubicBezTo>
                      <a:pt x="247" y="88"/>
                      <a:pt x="247" y="88"/>
                      <a:pt x="247" y="88"/>
                    </a:cubicBezTo>
                    <a:cubicBezTo>
                      <a:pt x="251" y="88"/>
                      <a:pt x="251" y="88"/>
                      <a:pt x="251" y="88"/>
                    </a:cubicBezTo>
                    <a:cubicBezTo>
                      <a:pt x="251" y="84"/>
                      <a:pt x="251" y="84"/>
                      <a:pt x="251" y="84"/>
                    </a:cubicBezTo>
                    <a:cubicBezTo>
                      <a:pt x="247" y="84"/>
                      <a:pt x="247" y="84"/>
                      <a:pt x="247" y="84"/>
                    </a:cubicBezTo>
                    <a:cubicBezTo>
                      <a:pt x="247" y="81"/>
                      <a:pt x="247" y="81"/>
                      <a:pt x="247" y="81"/>
                    </a:cubicBezTo>
                    <a:cubicBezTo>
                      <a:pt x="251" y="81"/>
                      <a:pt x="251" y="81"/>
                      <a:pt x="251" y="81"/>
                    </a:cubicBezTo>
                    <a:cubicBezTo>
                      <a:pt x="251" y="77"/>
                      <a:pt x="251" y="77"/>
                      <a:pt x="251" y="77"/>
                    </a:cubicBezTo>
                    <a:cubicBezTo>
                      <a:pt x="247" y="77"/>
                      <a:pt x="247" y="77"/>
                      <a:pt x="247" y="77"/>
                    </a:cubicBezTo>
                    <a:cubicBezTo>
                      <a:pt x="247" y="73"/>
                      <a:pt x="247" y="73"/>
                      <a:pt x="247" y="73"/>
                    </a:cubicBezTo>
                    <a:cubicBezTo>
                      <a:pt x="251" y="73"/>
                      <a:pt x="251" y="73"/>
                      <a:pt x="251" y="73"/>
                    </a:cubicBezTo>
                    <a:cubicBezTo>
                      <a:pt x="251" y="70"/>
                      <a:pt x="251" y="70"/>
                      <a:pt x="251" y="70"/>
                    </a:cubicBezTo>
                    <a:cubicBezTo>
                      <a:pt x="247" y="70"/>
                      <a:pt x="247" y="70"/>
                      <a:pt x="247" y="70"/>
                    </a:cubicBezTo>
                    <a:cubicBezTo>
                      <a:pt x="247" y="66"/>
                      <a:pt x="247" y="66"/>
                      <a:pt x="247" y="66"/>
                    </a:cubicBezTo>
                    <a:cubicBezTo>
                      <a:pt x="251" y="66"/>
                      <a:pt x="251" y="66"/>
                      <a:pt x="251" y="66"/>
                    </a:cubicBezTo>
                    <a:cubicBezTo>
                      <a:pt x="251" y="62"/>
                      <a:pt x="251" y="62"/>
                      <a:pt x="251" y="62"/>
                    </a:cubicBezTo>
                    <a:cubicBezTo>
                      <a:pt x="247" y="62"/>
                      <a:pt x="247" y="62"/>
                      <a:pt x="247" y="62"/>
                    </a:cubicBezTo>
                    <a:cubicBezTo>
                      <a:pt x="247" y="58"/>
                      <a:pt x="247" y="58"/>
                      <a:pt x="247" y="58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51" y="55"/>
                      <a:pt x="251" y="55"/>
                      <a:pt x="251" y="55"/>
                    </a:cubicBezTo>
                    <a:cubicBezTo>
                      <a:pt x="247" y="55"/>
                      <a:pt x="247" y="55"/>
                      <a:pt x="247" y="55"/>
                    </a:cubicBezTo>
                    <a:cubicBezTo>
                      <a:pt x="247" y="51"/>
                      <a:pt x="247" y="51"/>
                      <a:pt x="247" y="51"/>
                    </a:cubicBezTo>
                    <a:cubicBezTo>
                      <a:pt x="251" y="51"/>
                      <a:pt x="251" y="51"/>
                      <a:pt x="251" y="51"/>
                    </a:cubicBezTo>
                    <a:cubicBezTo>
                      <a:pt x="251" y="47"/>
                      <a:pt x="251" y="47"/>
                      <a:pt x="251" y="47"/>
                    </a:cubicBezTo>
                    <a:cubicBezTo>
                      <a:pt x="247" y="47"/>
                      <a:pt x="247" y="47"/>
                      <a:pt x="247" y="47"/>
                    </a:cubicBezTo>
                    <a:cubicBezTo>
                      <a:pt x="247" y="43"/>
                      <a:pt x="247" y="43"/>
                      <a:pt x="247" y="43"/>
                    </a:cubicBezTo>
                    <a:cubicBezTo>
                      <a:pt x="251" y="43"/>
                      <a:pt x="251" y="43"/>
                      <a:pt x="251" y="43"/>
                    </a:cubicBezTo>
                    <a:cubicBezTo>
                      <a:pt x="251" y="23"/>
                      <a:pt x="251" y="23"/>
                      <a:pt x="251" y="23"/>
                    </a:cubicBezTo>
                    <a:cubicBezTo>
                      <a:pt x="245" y="14"/>
                      <a:pt x="245" y="14"/>
                      <a:pt x="245" y="14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8" y="30"/>
                      <a:pt x="178" y="30"/>
                      <a:pt x="178" y="30"/>
                    </a:cubicBezTo>
                    <a:cubicBezTo>
                      <a:pt x="182" y="36"/>
                      <a:pt x="182" y="36"/>
                      <a:pt x="182" y="36"/>
                    </a:cubicBezTo>
                    <a:cubicBezTo>
                      <a:pt x="178" y="36"/>
                      <a:pt x="178" y="36"/>
                      <a:pt x="178" y="36"/>
                    </a:cubicBezTo>
                    <a:cubicBezTo>
                      <a:pt x="178" y="40"/>
                      <a:pt x="178" y="40"/>
                      <a:pt x="178" y="40"/>
                    </a:cubicBezTo>
                    <a:cubicBezTo>
                      <a:pt x="182" y="40"/>
                      <a:pt x="182" y="40"/>
                      <a:pt x="182" y="40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78" y="43"/>
                      <a:pt x="178" y="43"/>
                      <a:pt x="178" y="43"/>
                    </a:cubicBezTo>
                    <a:cubicBezTo>
                      <a:pt x="178" y="47"/>
                      <a:pt x="178" y="47"/>
                      <a:pt x="178" y="47"/>
                    </a:cubicBezTo>
                    <a:cubicBezTo>
                      <a:pt x="182" y="47"/>
                      <a:pt x="182" y="47"/>
                      <a:pt x="182" y="47"/>
                    </a:cubicBezTo>
                    <a:cubicBezTo>
                      <a:pt x="182" y="51"/>
                      <a:pt x="182" y="51"/>
                      <a:pt x="182" y="51"/>
                    </a:cubicBezTo>
                    <a:cubicBezTo>
                      <a:pt x="178" y="51"/>
                      <a:pt x="178" y="51"/>
                      <a:pt x="178" y="51"/>
                    </a:cubicBezTo>
                    <a:cubicBezTo>
                      <a:pt x="178" y="55"/>
                      <a:pt x="178" y="55"/>
                      <a:pt x="178" y="55"/>
                    </a:cubicBezTo>
                    <a:cubicBezTo>
                      <a:pt x="182" y="55"/>
                      <a:pt x="182" y="55"/>
                      <a:pt x="182" y="55"/>
                    </a:cubicBezTo>
                    <a:cubicBezTo>
                      <a:pt x="182" y="58"/>
                      <a:pt x="182" y="58"/>
                      <a:pt x="182" y="58"/>
                    </a:cubicBezTo>
                    <a:cubicBezTo>
                      <a:pt x="178" y="58"/>
                      <a:pt x="178" y="58"/>
                      <a:pt x="178" y="58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82" y="62"/>
                      <a:pt x="182" y="62"/>
                      <a:pt x="182" y="62"/>
                    </a:cubicBezTo>
                    <a:cubicBezTo>
                      <a:pt x="182" y="66"/>
                      <a:pt x="182" y="66"/>
                      <a:pt x="182" y="66"/>
                    </a:cubicBezTo>
                    <a:cubicBezTo>
                      <a:pt x="178" y="66"/>
                      <a:pt x="178" y="66"/>
                      <a:pt x="178" y="66"/>
                    </a:cubicBezTo>
                    <a:cubicBezTo>
                      <a:pt x="178" y="70"/>
                      <a:pt x="178" y="70"/>
                      <a:pt x="178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3"/>
                      <a:pt x="182" y="73"/>
                      <a:pt x="182" y="73"/>
                    </a:cubicBezTo>
                    <a:cubicBezTo>
                      <a:pt x="178" y="73"/>
                      <a:pt x="178" y="73"/>
                      <a:pt x="178" y="73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82" y="77"/>
                      <a:pt x="182" y="77"/>
                      <a:pt x="182" y="77"/>
                    </a:cubicBezTo>
                    <a:cubicBezTo>
                      <a:pt x="182" y="81"/>
                      <a:pt x="182" y="81"/>
                      <a:pt x="182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4"/>
                      <a:pt x="178" y="84"/>
                      <a:pt x="178" y="84"/>
                    </a:cubicBezTo>
                    <a:cubicBezTo>
                      <a:pt x="182" y="84"/>
                      <a:pt x="182" y="84"/>
                      <a:pt x="182" y="84"/>
                    </a:cubicBezTo>
                    <a:cubicBezTo>
                      <a:pt x="182" y="88"/>
                      <a:pt x="182" y="88"/>
                      <a:pt x="182" y="88"/>
                    </a:cubicBezTo>
                    <a:cubicBezTo>
                      <a:pt x="178" y="88"/>
                      <a:pt x="178" y="88"/>
                      <a:pt x="178" y="88"/>
                    </a:cubicBezTo>
                    <a:cubicBezTo>
                      <a:pt x="178" y="92"/>
                      <a:pt x="178" y="92"/>
                      <a:pt x="178" y="92"/>
                    </a:cubicBezTo>
                    <a:cubicBezTo>
                      <a:pt x="182" y="92"/>
                      <a:pt x="182" y="92"/>
                      <a:pt x="182" y="92"/>
                    </a:cubicBezTo>
                    <a:cubicBezTo>
                      <a:pt x="182" y="96"/>
                      <a:pt x="182" y="96"/>
                      <a:pt x="182" y="96"/>
                    </a:cubicBezTo>
                    <a:cubicBezTo>
                      <a:pt x="178" y="96"/>
                      <a:pt x="178" y="96"/>
                      <a:pt x="178" y="96"/>
                    </a:cubicBezTo>
                    <a:cubicBezTo>
                      <a:pt x="178" y="99"/>
                      <a:pt x="178" y="99"/>
                      <a:pt x="178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103"/>
                      <a:pt x="182" y="103"/>
                      <a:pt x="182" y="103"/>
                    </a:cubicBezTo>
                    <a:cubicBezTo>
                      <a:pt x="178" y="103"/>
                      <a:pt x="178" y="103"/>
                      <a:pt x="178" y="103"/>
                    </a:cubicBezTo>
                    <a:cubicBezTo>
                      <a:pt x="178" y="107"/>
                      <a:pt x="178" y="107"/>
                      <a:pt x="178" y="107"/>
                    </a:cubicBezTo>
                    <a:cubicBezTo>
                      <a:pt x="182" y="107"/>
                      <a:pt x="182" y="107"/>
                      <a:pt x="182" y="107"/>
                    </a:cubicBezTo>
                    <a:cubicBezTo>
                      <a:pt x="182" y="110"/>
                      <a:pt x="182" y="110"/>
                      <a:pt x="182" y="110"/>
                    </a:cubicBezTo>
                    <a:cubicBezTo>
                      <a:pt x="178" y="110"/>
                      <a:pt x="178" y="110"/>
                      <a:pt x="178" y="110"/>
                    </a:cubicBezTo>
                    <a:cubicBezTo>
                      <a:pt x="178" y="114"/>
                      <a:pt x="178" y="114"/>
                      <a:pt x="178" y="114"/>
                    </a:cubicBezTo>
                    <a:cubicBezTo>
                      <a:pt x="182" y="114"/>
                      <a:pt x="182" y="114"/>
                      <a:pt x="182" y="114"/>
                    </a:cubicBezTo>
                    <a:cubicBezTo>
                      <a:pt x="182" y="118"/>
                      <a:pt x="182" y="118"/>
                      <a:pt x="182" y="118"/>
                    </a:cubicBezTo>
                    <a:cubicBezTo>
                      <a:pt x="178" y="118"/>
                      <a:pt x="178" y="118"/>
                      <a:pt x="178" y="118"/>
                    </a:cubicBezTo>
                    <a:cubicBezTo>
                      <a:pt x="178" y="122"/>
                      <a:pt x="178" y="122"/>
                      <a:pt x="178" y="122"/>
                    </a:cubicBezTo>
                    <a:cubicBezTo>
                      <a:pt x="182" y="122"/>
                      <a:pt x="182" y="122"/>
                      <a:pt x="182" y="122"/>
                    </a:cubicBezTo>
                    <a:cubicBezTo>
                      <a:pt x="182" y="125"/>
                      <a:pt x="182" y="125"/>
                      <a:pt x="182" y="125"/>
                    </a:cubicBezTo>
                    <a:cubicBezTo>
                      <a:pt x="178" y="125"/>
                      <a:pt x="178" y="125"/>
                      <a:pt x="178" y="125"/>
                    </a:cubicBezTo>
                    <a:cubicBezTo>
                      <a:pt x="178" y="129"/>
                      <a:pt x="178" y="129"/>
                      <a:pt x="178" y="129"/>
                    </a:cubicBezTo>
                    <a:cubicBezTo>
                      <a:pt x="173" y="127"/>
                      <a:pt x="173" y="127"/>
                      <a:pt x="173" y="127"/>
                    </a:cubicBezTo>
                    <a:cubicBezTo>
                      <a:pt x="173" y="114"/>
                      <a:pt x="173" y="114"/>
                      <a:pt x="173" y="114"/>
                    </a:cubicBezTo>
                    <a:cubicBezTo>
                      <a:pt x="165" y="110"/>
                      <a:pt x="165" y="110"/>
                      <a:pt x="165" y="110"/>
                    </a:cubicBezTo>
                    <a:cubicBezTo>
                      <a:pt x="165" y="101"/>
                      <a:pt x="165" y="101"/>
                      <a:pt x="165" y="101"/>
                    </a:cubicBezTo>
                    <a:cubicBezTo>
                      <a:pt x="145" y="101"/>
                      <a:pt x="145" y="101"/>
                      <a:pt x="145" y="101"/>
                    </a:cubicBezTo>
                    <a:cubicBezTo>
                      <a:pt x="145" y="105"/>
                      <a:pt x="145" y="105"/>
                      <a:pt x="145" y="105"/>
                    </a:cubicBezTo>
                    <a:cubicBezTo>
                      <a:pt x="135" y="105"/>
                      <a:pt x="135" y="105"/>
                      <a:pt x="135" y="105"/>
                    </a:cubicBezTo>
                    <a:cubicBezTo>
                      <a:pt x="135" y="110"/>
                      <a:pt x="135" y="110"/>
                      <a:pt x="135" y="110"/>
                    </a:cubicBezTo>
                    <a:cubicBezTo>
                      <a:pt x="112" y="110"/>
                      <a:pt x="112" y="110"/>
                      <a:pt x="112" y="110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1" y="153"/>
                      <a:pt x="111" y="153"/>
                      <a:pt x="111" y="153"/>
                    </a:cubicBezTo>
                    <a:cubicBezTo>
                      <a:pt x="100" y="153"/>
                      <a:pt x="100" y="153"/>
                      <a:pt x="100" y="153"/>
                    </a:cubicBezTo>
                    <a:cubicBezTo>
                      <a:pt x="100" y="157"/>
                      <a:pt x="100" y="157"/>
                      <a:pt x="100" y="157"/>
                    </a:cubicBezTo>
                    <a:cubicBezTo>
                      <a:pt x="96" y="156"/>
                      <a:pt x="96" y="156"/>
                      <a:pt x="96" y="156"/>
                    </a:cubicBezTo>
                    <a:cubicBezTo>
                      <a:pt x="96" y="128"/>
                      <a:pt x="96" y="128"/>
                      <a:pt x="96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84" y="135"/>
                      <a:pt x="84" y="135"/>
                      <a:pt x="84" y="135"/>
                    </a:cubicBezTo>
                    <a:cubicBezTo>
                      <a:pt x="79" y="135"/>
                      <a:pt x="79" y="135"/>
                      <a:pt x="79" y="135"/>
                    </a:cubicBezTo>
                    <a:cubicBezTo>
                      <a:pt x="69" y="128"/>
                      <a:pt x="69" y="128"/>
                      <a:pt x="69" y="128"/>
                    </a:cubicBezTo>
                    <a:cubicBezTo>
                      <a:pt x="44" y="128"/>
                      <a:pt x="44" y="128"/>
                      <a:pt x="44" y="128"/>
                    </a:cubicBezTo>
                    <a:cubicBezTo>
                      <a:pt x="44" y="145"/>
                      <a:pt x="44" y="145"/>
                      <a:pt x="44" y="145"/>
                    </a:cubicBezTo>
                    <a:cubicBezTo>
                      <a:pt x="29" y="142"/>
                      <a:pt x="29" y="142"/>
                      <a:pt x="29" y="142"/>
                    </a:cubicBezTo>
                    <a:cubicBezTo>
                      <a:pt x="26" y="128"/>
                      <a:pt x="26" y="128"/>
                      <a:pt x="26" y="128"/>
                    </a:cubicBezTo>
                    <a:cubicBezTo>
                      <a:pt x="22" y="128"/>
                      <a:pt x="22" y="128"/>
                      <a:pt x="22" y="128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9" y="98"/>
                      <a:pt x="19" y="98"/>
                      <a:pt x="19" y="98"/>
                    </a:cubicBezTo>
                    <a:cubicBezTo>
                      <a:pt x="19" y="94"/>
                      <a:pt x="19" y="94"/>
                      <a:pt x="19" y="94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5" y="86"/>
                      <a:pt x="15" y="86"/>
                      <a:pt x="15" y="86"/>
                    </a:cubicBezTo>
                    <a:cubicBezTo>
                      <a:pt x="14" y="92"/>
                      <a:pt x="14" y="92"/>
                      <a:pt x="14" y="92"/>
                    </a:cubicBezTo>
                    <a:cubicBezTo>
                      <a:pt x="11" y="94"/>
                      <a:pt x="11" y="94"/>
                      <a:pt x="11" y="94"/>
                    </a:cubicBezTo>
                    <a:cubicBezTo>
                      <a:pt x="11" y="97"/>
                      <a:pt x="11" y="97"/>
                      <a:pt x="11" y="97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9" y="129"/>
                      <a:pt x="9" y="129"/>
                      <a:pt x="9" y="129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3" y="142"/>
                      <a:pt x="3" y="142"/>
                      <a:pt x="3" y="142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1459" y="182"/>
                      <a:pt x="1459" y="182"/>
                      <a:pt x="1459" y="1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" name="Freeform 7">
                <a:extLst>
                  <a:ext uri="{FF2B5EF4-FFF2-40B4-BE49-F238E27FC236}">
                    <a16:creationId xmlns:a16="http://schemas.microsoft.com/office/drawing/2014/main" id="{1E0A65E9-0572-4165-BAA4-7FCD16F7B74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6184751" y="5737141"/>
                <a:ext cx="2958970" cy="886329"/>
              </a:xfrm>
              <a:custGeom>
                <a:avLst/>
                <a:gdLst>
                  <a:gd name="T0" fmla="*/ 59 w 1460"/>
                  <a:gd name="T1" fmla="*/ 347 h 410"/>
                  <a:gd name="T2" fmla="*/ 82 w 1460"/>
                  <a:gd name="T3" fmla="*/ 338 h 410"/>
                  <a:gd name="T4" fmla="*/ 130 w 1460"/>
                  <a:gd name="T5" fmla="*/ 350 h 410"/>
                  <a:gd name="T6" fmla="*/ 162 w 1460"/>
                  <a:gd name="T7" fmla="*/ 358 h 410"/>
                  <a:gd name="T8" fmla="*/ 225 w 1460"/>
                  <a:gd name="T9" fmla="*/ 295 h 410"/>
                  <a:gd name="T10" fmla="*/ 257 w 1460"/>
                  <a:gd name="T11" fmla="*/ 273 h 410"/>
                  <a:gd name="T12" fmla="*/ 309 w 1460"/>
                  <a:gd name="T13" fmla="*/ 361 h 410"/>
                  <a:gd name="T14" fmla="*/ 343 w 1460"/>
                  <a:gd name="T15" fmla="*/ 340 h 410"/>
                  <a:gd name="T16" fmla="*/ 388 w 1460"/>
                  <a:gd name="T17" fmla="*/ 187 h 410"/>
                  <a:gd name="T18" fmla="*/ 391 w 1460"/>
                  <a:gd name="T19" fmla="*/ 144 h 410"/>
                  <a:gd name="T20" fmla="*/ 395 w 1460"/>
                  <a:gd name="T21" fmla="*/ 46 h 410"/>
                  <a:gd name="T22" fmla="*/ 397 w 1460"/>
                  <a:gd name="T23" fmla="*/ 46 h 410"/>
                  <a:gd name="T24" fmla="*/ 401 w 1460"/>
                  <a:gd name="T25" fmla="*/ 144 h 410"/>
                  <a:gd name="T26" fmla="*/ 404 w 1460"/>
                  <a:gd name="T27" fmla="*/ 187 h 410"/>
                  <a:gd name="T28" fmla="*/ 439 w 1460"/>
                  <a:gd name="T29" fmla="*/ 369 h 410"/>
                  <a:gd name="T30" fmla="*/ 458 w 1460"/>
                  <a:gd name="T31" fmla="*/ 387 h 410"/>
                  <a:gd name="T32" fmla="*/ 479 w 1460"/>
                  <a:gd name="T33" fmla="*/ 373 h 410"/>
                  <a:gd name="T34" fmla="*/ 544 w 1460"/>
                  <a:gd name="T35" fmla="*/ 377 h 410"/>
                  <a:gd name="T36" fmla="*/ 562 w 1460"/>
                  <a:gd name="T37" fmla="*/ 390 h 410"/>
                  <a:gd name="T38" fmla="*/ 588 w 1460"/>
                  <a:gd name="T39" fmla="*/ 379 h 410"/>
                  <a:gd name="T40" fmla="*/ 602 w 1460"/>
                  <a:gd name="T41" fmla="*/ 377 h 410"/>
                  <a:gd name="T42" fmla="*/ 617 w 1460"/>
                  <a:gd name="T43" fmla="*/ 382 h 410"/>
                  <a:gd name="T44" fmla="*/ 625 w 1460"/>
                  <a:gd name="T45" fmla="*/ 373 h 410"/>
                  <a:gd name="T46" fmla="*/ 683 w 1460"/>
                  <a:gd name="T47" fmla="*/ 364 h 410"/>
                  <a:gd name="T48" fmla="*/ 702 w 1460"/>
                  <a:gd name="T49" fmla="*/ 364 h 410"/>
                  <a:gd name="T50" fmla="*/ 744 w 1460"/>
                  <a:gd name="T51" fmla="*/ 300 h 410"/>
                  <a:gd name="T52" fmla="*/ 758 w 1460"/>
                  <a:gd name="T53" fmla="*/ 302 h 410"/>
                  <a:gd name="T54" fmla="*/ 778 w 1460"/>
                  <a:gd name="T55" fmla="*/ 313 h 410"/>
                  <a:gd name="T56" fmla="*/ 801 w 1460"/>
                  <a:gd name="T57" fmla="*/ 324 h 410"/>
                  <a:gd name="T58" fmla="*/ 832 w 1460"/>
                  <a:gd name="T59" fmla="*/ 306 h 410"/>
                  <a:gd name="T60" fmla="*/ 843 w 1460"/>
                  <a:gd name="T61" fmla="*/ 355 h 410"/>
                  <a:gd name="T62" fmla="*/ 869 w 1460"/>
                  <a:gd name="T63" fmla="*/ 314 h 410"/>
                  <a:gd name="T64" fmla="*/ 881 w 1460"/>
                  <a:gd name="T65" fmla="*/ 272 h 410"/>
                  <a:gd name="T66" fmla="*/ 893 w 1460"/>
                  <a:gd name="T67" fmla="*/ 251 h 410"/>
                  <a:gd name="T68" fmla="*/ 930 w 1460"/>
                  <a:gd name="T69" fmla="*/ 231 h 410"/>
                  <a:gd name="T70" fmla="*/ 947 w 1460"/>
                  <a:gd name="T71" fmla="*/ 227 h 410"/>
                  <a:gd name="T72" fmla="*/ 968 w 1460"/>
                  <a:gd name="T73" fmla="*/ 261 h 410"/>
                  <a:gd name="T74" fmla="*/ 994 w 1460"/>
                  <a:gd name="T75" fmla="*/ 315 h 410"/>
                  <a:gd name="T76" fmla="*/ 1035 w 1460"/>
                  <a:gd name="T77" fmla="*/ 327 h 410"/>
                  <a:gd name="T78" fmla="*/ 1044 w 1460"/>
                  <a:gd name="T79" fmla="*/ 322 h 410"/>
                  <a:gd name="T80" fmla="*/ 1069 w 1460"/>
                  <a:gd name="T81" fmla="*/ 305 h 410"/>
                  <a:gd name="T82" fmla="*/ 1084 w 1460"/>
                  <a:gd name="T83" fmla="*/ 257 h 410"/>
                  <a:gd name="T84" fmla="*/ 1129 w 1460"/>
                  <a:gd name="T85" fmla="*/ 280 h 410"/>
                  <a:gd name="T86" fmla="*/ 1142 w 1460"/>
                  <a:gd name="T87" fmla="*/ 329 h 410"/>
                  <a:gd name="T88" fmla="*/ 1161 w 1460"/>
                  <a:gd name="T89" fmla="*/ 340 h 410"/>
                  <a:gd name="T90" fmla="*/ 1187 w 1460"/>
                  <a:gd name="T91" fmla="*/ 340 h 410"/>
                  <a:gd name="T92" fmla="*/ 1209 w 1460"/>
                  <a:gd name="T93" fmla="*/ 336 h 410"/>
                  <a:gd name="T94" fmla="*/ 1231 w 1460"/>
                  <a:gd name="T95" fmla="*/ 322 h 410"/>
                  <a:gd name="T96" fmla="*/ 1257 w 1460"/>
                  <a:gd name="T97" fmla="*/ 318 h 410"/>
                  <a:gd name="T98" fmla="*/ 1294 w 1460"/>
                  <a:gd name="T99" fmla="*/ 344 h 410"/>
                  <a:gd name="T100" fmla="*/ 1330 w 1460"/>
                  <a:gd name="T101" fmla="*/ 327 h 410"/>
                  <a:gd name="T102" fmla="*/ 1351 w 1460"/>
                  <a:gd name="T103" fmla="*/ 165 h 410"/>
                  <a:gd name="T104" fmla="*/ 1401 w 1460"/>
                  <a:gd name="T105" fmla="*/ 152 h 410"/>
                  <a:gd name="T106" fmla="*/ 1426 w 1460"/>
                  <a:gd name="T107" fmla="*/ 281 h 410"/>
                  <a:gd name="T108" fmla="*/ 1460 w 1460"/>
                  <a:gd name="T109" fmla="*/ 4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60" h="410">
                    <a:moveTo>
                      <a:pt x="0" y="410"/>
                    </a:moveTo>
                    <a:cubicBezTo>
                      <a:pt x="0" y="321"/>
                      <a:pt x="0" y="321"/>
                      <a:pt x="0" y="321"/>
                    </a:cubicBezTo>
                    <a:cubicBezTo>
                      <a:pt x="8" y="321"/>
                      <a:pt x="16" y="321"/>
                      <a:pt x="24" y="321"/>
                    </a:cubicBezTo>
                    <a:cubicBezTo>
                      <a:pt x="24" y="326"/>
                      <a:pt x="24" y="330"/>
                      <a:pt x="24" y="335"/>
                    </a:cubicBezTo>
                    <a:cubicBezTo>
                      <a:pt x="30" y="335"/>
                      <a:pt x="37" y="335"/>
                      <a:pt x="43" y="335"/>
                    </a:cubicBezTo>
                    <a:cubicBezTo>
                      <a:pt x="43" y="339"/>
                      <a:pt x="43" y="343"/>
                      <a:pt x="43" y="347"/>
                    </a:cubicBezTo>
                    <a:cubicBezTo>
                      <a:pt x="48" y="347"/>
                      <a:pt x="54" y="347"/>
                      <a:pt x="59" y="347"/>
                    </a:cubicBezTo>
                    <a:cubicBezTo>
                      <a:pt x="59" y="339"/>
                      <a:pt x="59" y="331"/>
                      <a:pt x="59" y="324"/>
                    </a:cubicBezTo>
                    <a:cubicBezTo>
                      <a:pt x="62" y="324"/>
                      <a:pt x="64" y="324"/>
                      <a:pt x="67" y="324"/>
                    </a:cubicBezTo>
                    <a:cubicBezTo>
                      <a:pt x="67" y="323"/>
                      <a:pt x="67" y="322"/>
                      <a:pt x="67" y="321"/>
                    </a:cubicBezTo>
                    <a:cubicBezTo>
                      <a:pt x="69" y="321"/>
                      <a:pt x="71" y="321"/>
                      <a:pt x="73" y="321"/>
                    </a:cubicBezTo>
                    <a:cubicBezTo>
                      <a:pt x="73" y="322"/>
                      <a:pt x="73" y="323"/>
                      <a:pt x="73" y="324"/>
                    </a:cubicBezTo>
                    <a:cubicBezTo>
                      <a:pt x="76" y="324"/>
                      <a:pt x="79" y="324"/>
                      <a:pt x="82" y="324"/>
                    </a:cubicBezTo>
                    <a:cubicBezTo>
                      <a:pt x="82" y="329"/>
                      <a:pt x="82" y="333"/>
                      <a:pt x="82" y="338"/>
                    </a:cubicBezTo>
                    <a:cubicBezTo>
                      <a:pt x="91" y="338"/>
                      <a:pt x="101" y="338"/>
                      <a:pt x="110" y="338"/>
                    </a:cubicBezTo>
                    <a:cubicBezTo>
                      <a:pt x="110" y="340"/>
                      <a:pt x="110" y="342"/>
                      <a:pt x="110" y="344"/>
                    </a:cubicBezTo>
                    <a:cubicBezTo>
                      <a:pt x="111" y="344"/>
                      <a:pt x="113" y="344"/>
                      <a:pt x="114" y="344"/>
                    </a:cubicBezTo>
                    <a:cubicBezTo>
                      <a:pt x="114" y="347"/>
                      <a:pt x="114" y="349"/>
                      <a:pt x="114" y="352"/>
                    </a:cubicBezTo>
                    <a:cubicBezTo>
                      <a:pt x="117" y="352"/>
                      <a:pt x="121" y="352"/>
                      <a:pt x="124" y="352"/>
                    </a:cubicBezTo>
                    <a:cubicBezTo>
                      <a:pt x="124" y="351"/>
                      <a:pt x="124" y="350"/>
                      <a:pt x="124" y="350"/>
                    </a:cubicBezTo>
                    <a:cubicBezTo>
                      <a:pt x="126" y="350"/>
                      <a:pt x="128" y="350"/>
                      <a:pt x="130" y="350"/>
                    </a:cubicBezTo>
                    <a:cubicBezTo>
                      <a:pt x="130" y="350"/>
                      <a:pt x="130" y="351"/>
                      <a:pt x="130" y="352"/>
                    </a:cubicBezTo>
                    <a:cubicBezTo>
                      <a:pt x="134" y="352"/>
                      <a:pt x="139" y="352"/>
                      <a:pt x="144" y="352"/>
                    </a:cubicBezTo>
                    <a:cubicBezTo>
                      <a:pt x="144" y="354"/>
                      <a:pt x="144" y="356"/>
                      <a:pt x="144" y="358"/>
                    </a:cubicBezTo>
                    <a:cubicBezTo>
                      <a:pt x="148" y="358"/>
                      <a:pt x="152" y="358"/>
                      <a:pt x="156" y="358"/>
                    </a:cubicBezTo>
                    <a:cubicBezTo>
                      <a:pt x="156" y="357"/>
                      <a:pt x="156" y="357"/>
                      <a:pt x="156" y="356"/>
                    </a:cubicBezTo>
                    <a:cubicBezTo>
                      <a:pt x="158" y="356"/>
                      <a:pt x="160" y="356"/>
                      <a:pt x="162" y="356"/>
                    </a:cubicBezTo>
                    <a:cubicBezTo>
                      <a:pt x="162" y="357"/>
                      <a:pt x="162" y="357"/>
                      <a:pt x="162" y="358"/>
                    </a:cubicBezTo>
                    <a:cubicBezTo>
                      <a:pt x="166" y="358"/>
                      <a:pt x="170" y="358"/>
                      <a:pt x="173" y="358"/>
                    </a:cubicBezTo>
                    <a:cubicBezTo>
                      <a:pt x="173" y="240"/>
                      <a:pt x="173" y="240"/>
                      <a:pt x="173" y="240"/>
                    </a:cubicBezTo>
                    <a:cubicBezTo>
                      <a:pt x="186" y="240"/>
                      <a:pt x="186" y="240"/>
                      <a:pt x="186" y="240"/>
                    </a:cubicBezTo>
                    <a:cubicBezTo>
                      <a:pt x="186" y="236"/>
                      <a:pt x="186" y="236"/>
                      <a:pt x="186" y="236"/>
                    </a:cubicBezTo>
                    <a:cubicBezTo>
                      <a:pt x="214" y="241"/>
                      <a:pt x="214" y="241"/>
                      <a:pt x="214" y="241"/>
                    </a:cubicBezTo>
                    <a:cubicBezTo>
                      <a:pt x="214" y="259"/>
                      <a:pt x="214" y="277"/>
                      <a:pt x="214" y="295"/>
                    </a:cubicBezTo>
                    <a:cubicBezTo>
                      <a:pt x="218" y="295"/>
                      <a:pt x="222" y="295"/>
                      <a:pt x="225" y="295"/>
                    </a:cubicBezTo>
                    <a:cubicBezTo>
                      <a:pt x="226" y="295"/>
                      <a:pt x="226" y="294"/>
                      <a:pt x="227" y="293"/>
                    </a:cubicBezTo>
                    <a:cubicBezTo>
                      <a:pt x="228" y="293"/>
                      <a:pt x="230" y="293"/>
                      <a:pt x="231" y="293"/>
                    </a:cubicBezTo>
                    <a:cubicBezTo>
                      <a:pt x="232" y="294"/>
                      <a:pt x="232" y="295"/>
                      <a:pt x="233" y="295"/>
                    </a:cubicBezTo>
                    <a:cubicBezTo>
                      <a:pt x="237" y="295"/>
                      <a:pt x="242" y="295"/>
                      <a:pt x="246" y="295"/>
                    </a:cubicBezTo>
                    <a:cubicBezTo>
                      <a:pt x="246" y="306"/>
                      <a:pt x="246" y="316"/>
                      <a:pt x="246" y="326"/>
                    </a:cubicBezTo>
                    <a:cubicBezTo>
                      <a:pt x="250" y="326"/>
                      <a:pt x="253" y="326"/>
                      <a:pt x="257" y="326"/>
                    </a:cubicBezTo>
                    <a:cubicBezTo>
                      <a:pt x="257" y="309"/>
                      <a:pt x="257" y="291"/>
                      <a:pt x="257" y="273"/>
                    </a:cubicBezTo>
                    <a:cubicBezTo>
                      <a:pt x="259" y="273"/>
                      <a:pt x="261" y="273"/>
                      <a:pt x="262" y="273"/>
                    </a:cubicBezTo>
                    <a:cubicBezTo>
                      <a:pt x="262" y="272"/>
                      <a:pt x="262" y="270"/>
                      <a:pt x="262" y="269"/>
                    </a:cubicBezTo>
                    <a:cubicBezTo>
                      <a:pt x="274" y="269"/>
                      <a:pt x="286" y="269"/>
                      <a:pt x="298" y="269"/>
                    </a:cubicBezTo>
                    <a:cubicBezTo>
                      <a:pt x="299" y="270"/>
                      <a:pt x="300" y="271"/>
                      <a:pt x="301" y="272"/>
                    </a:cubicBezTo>
                    <a:cubicBezTo>
                      <a:pt x="301" y="300"/>
                      <a:pt x="301" y="327"/>
                      <a:pt x="301" y="355"/>
                    </a:cubicBezTo>
                    <a:cubicBezTo>
                      <a:pt x="303" y="355"/>
                      <a:pt x="306" y="355"/>
                      <a:pt x="309" y="355"/>
                    </a:cubicBezTo>
                    <a:cubicBezTo>
                      <a:pt x="309" y="357"/>
                      <a:pt x="309" y="359"/>
                      <a:pt x="309" y="361"/>
                    </a:cubicBezTo>
                    <a:cubicBezTo>
                      <a:pt x="311" y="361"/>
                      <a:pt x="314" y="361"/>
                      <a:pt x="316" y="361"/>
                    </a:cubicBezTo>
                    <a:cubicBezTo>
                      <a:pt x="316" y="354"/>
                      <a:pt x="316" y="347"/>
                      <a:pt x="316" y="340"/>
                    </a:cubicBezTo>
                    <a:cubicBezTo>
                      <a:pt x="319" y="340"/>
                      <a:pt x="323" y="340"/>
                      <a:pt x="326" y="340"/>
                    </a:cubicBezTo>
                    <a:cubicBezTo>
                      <a:pt x="326" y="339"/>
                      <a:pt x="326" y="338"/>
                      <a:pt x="326" y="337"/>
                    </a:cubicBezTo>
                    <a:cubicBezTo>
                      <a:pt x="330" y="337"/>
                      <a:pt x="333" y="337"/>
                      <a:pt x="337" y="337"/>
                    </a:cubicBezTo>
                    <a:cubicBezTo>
                      <a:pt x="337" y="338"/>
                      <a:pt x="337" y="339"/>
                      <a:pt x="337" y="340"/>
                    </a:cubicBezTo>
                    <a:cubicBezTo>
                      <a:pt x="339" y="340"/>
                      <a:pt x="341" y="340"/>
                      <a:pt x="343" y="340"/>
                    </a:cubicBezTo>
                    <a:cubicBezTo>
                      <a:pt x="344" y="338"/>
                      <a:pt x="344" y="337"/>
                      <a:pt x="344" y="336"/>
                    </a:cubicBezTo>
                    <a:cubicBezTo>
                      <a:pt x="345" y="336"/>
                      <a:pt x="346" y="336"/>
                      <a:pt x="347" y="336"/>
                    </a:cubicBezTo>
                    <a:cubicBezTo>
                      <a:pt x="347" y="337"/>
                      <a:pt x="348" y="338"/>
                      <a:pt x="348" y="339"/>
                    </a:cubicBezTo>
                    <a:cubicBezTo>
                      <a:pt x="349" y="339"/>
                      <a:pt x="350" y="339"/>
                      <a:pt x="352" y="339"/>
                    </a:cubicBezTo>
                    <a:cubicBezTo>
                      <a:pt x="352" y="328"/>
                      <a:pt x="352" y="316"/>
                      <a:pt x="352" y="304"/>
                    </a:cubicBezTo>
                    <a:cubicBezTo>
                      <a:pt x="362" y="304"/>
                      <a:pt x="373" y="304"/>
                      <a:pt x="384" y="304"/>
                    </a:cubicBezTo>
                    <a:cubicBezTo>
                      <a:pt x="385" y="265"/>
                      <a:pt x="387" y="226"/>
                      <a:pt x="388" y="187"/>
                    </a:cubicBezTo>
                    <a:cubicBezTo>
                      <a:pt x="384" y="186"/>
                      <a:pt x="372" y="182"/>
                      <a:pt x="382" y="177"/>
                    </a:cubicBezTo>
                    <a:cubicBezTo>
                      <a:pt x="381" y="176"/>
                      <a:pt x="380" y="175"/>
                      <a:pt x="379" y="175"/>
                    </a:cubicBezTo>
                    <a:cubicBezTo>
                      <a:pt x="379" y="168"/>
                      <a:pt x="379" y="168"/>
                      <a:pt x="383" y="164"/>
                    </a:cubicBezTo>
                    <a:cubicBezTo>
                      <a:pt x="383" y="162"/>
                      <a:pt x="383" y="159"/>
                      <a:pt x="383" y="156"/>
                    </a:cubicBezTo>
                    <a:cubicBezTo>
                      <a:pt x="385" y="156"/>
                      <a:pt x="388" y="156"/>
                      <a:pt x="390" y="156"/>
                    </a:cubicBezTo>
                    <a:cubicBezTo>
                      <a:pt x="390" y="152"/>
                      <a:pt x="390" y="149"/>
                      <a:pt x="390" y="146"/>
                    </a:cubicBezTo>
                    <a:cubicBezTo>
                      <a:pt x="390" y="145"/>
                      <a:pt x="391" y="145"/>
                      <a:pt x="391" y="144"/>
                    </a:cubicBezTo>
                    <a:cubicBezTo>
                      <a:pt x="391" y="132"/>
                      <a:pt x="391" y="120"/>
                      <a:pt x="391" y="108"/>
                    </a:cubicBezTo>
                    <a:cubicBezTo>
                      <a:pt x="391" y="107"/>
                      <a:pt x="390" y="106"/>
                      <a:pt x="390" y="105"/>
                    </a:cubicBezTo>
                    <a:cubicBezTo>
                      <a:pt x="391" y="104"/>
                      <a:pt x="392" y="103"/>
                      <a:pt x="393" y="102"/>
                    </a:cubicBezTo>
                    <a:cubicBezTo>
                      <a:pt x="393" y="93"/>
                      <a:pt x="393" y="84"/>
                      <a:pt x="393" y="75"/>
                    </a:cubicBezTo>
                    <a:cubicBezTo>
                      <a:pt x="393" y="75"/>
                      <a:pt x="394" y="74"/>
                      <a:pt x="394" y="73"/>
                    </a:cubicBezTo>
                    <a:cubicBezTo>
                      <a:pt x="394" y="65"/>
                      <a:pt x="394" y="56"/>
                      <a:pt x="394" y="47"/>
                    </a:cubicBezTo>
                    <a:cubicBezTo>
                      <a:pt x="394" y="47"/>
                      <a:pt x="395" y="46"/>
                      <a:pt x="395" y="46"/>
                    </a:cubicBezTo>
                    <a:cubicBezTo>
                      <a:pt x="395" y="43"/>
                      <a:pt x="395" y="41"/>
                      <a:pt x="395" y="38"/>
                    </a:cubicBezTo>
                    <a:cubicBezTo>
                      <a:pt x="395" y="38"/>
                      <a:pt x="395" y="37"/>
                      <a:pt x="396" y="37"/>
                    </a:cubicBezTo>
                    <a:cubicBezTo>
                      <a:pt x="396" y="32"/>
                      <a:pt x="396" y="28"/>
                      <a:pt x="396" y="23"/>
                    </a:cubicBezTo>
                    <a:cubicBezTo>
                      <a:pt x="396" y="23"/>
                      <a:pt x="396" y="23"/>
                      <a:pt x="396" y="23"/>
                    </a:cubicBezTo>
                    <a:cubicBezTo>
                      <a:pt x="396" y="28"/>
                      <a:pt x="396" y="32"/>
                      <a:pt x="396" y="37"/>
                    </a:cubicBezTo>
                    <a:cubicBezTo>
                      <a:pt x="397" y="37"/>
                      <a:pt x="397" y="38"/>
                      <a:pt x="397" y="38"/>
                    </a:cubicBezTo>
                    <a:cubicBezTo>
                      <a:pt x="397" y="41"/>
                      <a:pt x="397" y="43"/>
                      <a:pt x="397" y="46"/>
                    </a:cubicBezTo>
                    <a:cubicBezTo>
                      <a:pt x="398" y="46"/>
                      <a:pt x="398" y="47"/>
                      <a:pt x="398" y="47"/>
                    </a:cubicBezTo>
                    <a:cubicBezTo>
                      <a:pt x="398" y="56"/>
                      <a:pt x="398" y="65"/>
                      <a:pt x="398" y="73"/>
                    </a:cubicBezTo>
                    <a:cubicBezTo>
                      <a:pt x="399" y="74"/>
                      <a:pt x="399" y="74"/>
                      <a:pt x="399" y="75"/>
                    </a:cubicBezTo>
                    <a:cubicBezTo>
                      <a:pt x="399" y="84"/>
                      <a:pt x="399" y="93"/>
                      <a:pt x="399" y="102"/>
                    </a:cubicBezTo>
                    <a:cubicBezTo>
                      <a:pt x="400" y="103"/>
                      <a:pt x="401" y="104"/>
                      <a:pt x="402" y="105"/>
                    </a:cubicBezTo>
                    <a:cubicBezTo>
                      <a:pt x="402" y="106"/>
                      <a:pt x="401" y="107"/>
                      <a:pt x="401" y="108"/>
                    </a:cubicBezTo>
                    <a:cubicBezTo>
                      <a:pt x="401" y="120"/>
                      <a:pt x="401" y="132"/>
                      <a:pt x="401" y="144"/>
                    </a:cubicBezTo>
                    <a:cubicBezTo>
                      <a:pt x="401" y="145"/>
                      <a:pt x="402" y="145"/>
                      <a:pt x="402" y="146"/>
                    </a:cubicBezTo>
                    <a:cubicBezTo>
                      <a:pt x="402" y="149"/>
                      <a:pt x="402" y="152"/>
                      <a:pt x="402" y="156"/>
                    </a:cubicBezTo>
                    <a:cubicBezTo>
                      <a:pt x="405" y="156"/>
                      <a:pt x="407" y="156"/>
                      <a:pt x="409" y="156"/>
                    </a:cubicBezTo>
                    <a:cubicBezTo>
                      <a:pt x="409" y="159"/>
                      <a:pt x="409" y="162"/>
                      <a:pt x="409" y="164"/>
                    </a:cubicBezTo>
                    <a:cubicBezTo>
                      <a:pt x="414" y="168"/>
                      <a:pt x="413" y="169"/>
                      <a:pt x="413" y="175"/>
                    </a:cubicBezTo>
                    <a:cubicBezTo>
                      <a:pt x="412" y="175"/>
                      <a:pt x="411" y="176"/>
                      <a:pt x="410" y="177"/>
                    </a:cubicBezTo>
                    <a:cubicBezTo>
                      <a:pt x="421" y="181"/>
                      <a:pt x="409" y="187"/>
                      <a:pt x="404" y="187"/>
                    </a:cubicBezTo>
                    <a:cubicBezTo>
                      <a:pt x="407" y="254"/>
                      <a:pt x="409" y="320"/>
                      <a:pt x="412" y="387"/>
                    </a:cubicBezTo>
                    <a:cubicBezTo>
                      <a:pt x="414" y="387"/>
                      <a:pt x="415" y="387"/>
                      <a:pt x="417" y="387"/>
                    </a:cubicBezTo>
                    <a:cubicBezTo>
                      <a:pt x="417" y="383"/>
                      <a:pt x="417" y="379"/>
                      <a:pt x="417" y="375"/>
                    </a:cubicBezTo>
                    <a:cubicBezTo>
                      <a:pt x="423" y="375"/>
                      <a:pt x="430" y="375"/>
                      <a:pt x="436" y="375"/>
                    </a:cubicBezTo>
                    <a:cubicBezTo>
                      <a:pt x="436" y="380"/>
                      <a:pt x="436" y="384"/>
                      <a:pt x="436" y="389"/>
                    </a:cubicBezTo>
                    <a:cubicBezTo>
                      <a:pt x="437" y="389"/>
                      <a:pt x="438" y="389"/>
                      <a:pt x="439" y="389"/>
                    </a:cubicBezTo>
                    <a:cubicBezTo>
                      <a:pt x="439" y="382"/>
                      <a:pt x="439" y="376"/>
                      <a:pt x="439" y="369"/>
                    </a:cubicBezTo>
                    <a:cubicBezTo>
                      <a:pt x="440" y="369"/>
                      <a:pt x="441" y="369"/>
                      <a:pt x="442" y="369"/>
                    </a:cubicBezTo>
                    <a:cubicBezTo>
                      <a:pt x="442" y="376"/>
                      <a:pt x="442" y="382"/>
                      <a:pt x="442" y="388"/>
                    </a:cubicBezTo>
                    <a:cubicBezTo>
                      <a:pt x="443" y="388"/>
                      <a:pt x="444" y="388"/>
                      <a:pt x="445" y="388"/>
                    </a:cubicBezTo>
                    <a:cubicBezTo>
                      <a:pt x="445" y="385"/>
                      <a:pt x="445" y="381"/>
                      <a:pt x="445" y="378"/>
                    </a:cubicBezTo>
                    <a:cubicBezTo>
                      <a:pt x="445" y="378"/>
                      <a:pt x="446" y="378"/>
                      <a:pt x="446" y="378"/>
                    </a:cubicBezTo>
                    <a:cubicBezTo>
                      <a:pt x="446" y="381"/>
                      <a:pt x="446" y="384"/>
                      <a:pt x="446" y="388"/>
                    </a:cubicBezTo>
                    <a:cubicBezTo>
                      <a:pt x="450" y="388"/>
                      <a:pt x="454" y="388"/>
                      <a:pt x="458" y="387"/>
                    </a:cubicBezTo>
                    <a:cubicBezTo>
                      <a:pt x="458" y="384"/>
                      <a:pt x="458" y="380"/>
                      <a:pt x="458" y="376"/>
                    </a:cubicBezTo>
                    <a:cubicBezTo>
                      <a:pt x="460" y="376"/>
                      <a:pt x="463" y="376"/>
                      <a:pt x="465" y="376"/>
                    </a:cubicBezTo>
                    <a:cubicBezTo>
                      <a:pt x="465" y="375"/>
                      <a:pt x="465" y="374"/>
                      <a:pt x="465" y="373"/>
                    </a:cubicBezTo>
                    <a:cubicBezTo>
                      <a:pt x="468" y="373"/>
                      <a:pt x="471" y="373"/>
                      <a:pt x="473" y="373"/>
                    </a:cubicBezTo>
                    <a:cubicBezTo>
                      <a:pt x="473" y="374"/>
                      <a:pt x="473" y="374"/>
                      <a:pt x="473" y="375"/>
                    </a:cubicBezTo>
                    <a:cubicBezTo>
                      <a:pt x="475" y="375"/>
                      <a:pt x="477" y="375"/>
                      <a:pt x="479" y="375"/>
                    </a:cubicBezTo>
                    <a:cubicBezTo>
                      <a:pt x="479" y="374"/>
                      <a:pt x="479" y="374"/>
                      <a:pt x="479" y="373"/>
                    </a:cubicBezTo>
                    <a:cubicBezTo>
                      <a:pt x="497" y="373"/>
                      <a:pt x="515" y="373"/>
                      <a:pt x="533" y="373"/>
                    </a:cubicBezTo>
                    <a:cubicBezTo>
                      <a:pt x="533" y="372"/>
                      <a:pt x="533" y="371"/>
                      <a:pt x="533" y="370"/>
                    </a:cubicBezTo>
                    <a:cubicBezTo>
                      <a:pt x="534" y="370"/>
                      <a:pt x="536" y="370"/>
                      <a:pt x="537" y="370"/>
                    </a:cubicBezTo>
                    <a:cubicBezTo>
                      <a:pt x="537" y="371"/>
                      <a:pt x="537" y="372"/>
                      <a:pt x="537" y="373"/>
                    </a:cubicBezTo>
                    <a:cubicBezTo>
                      <a:pt x="538" y="373"/>
                      <a:pt x="540" y="373"/>
                      <a:pt x="541" y="373"/>
                    </a:cubicBezTo>
                    <a:cubicBezTo>
                      <a:pt x="541" y="374"/>
                      <a:pt x="541" y="376"/>
                      <a:pt x="541" y="377"/>
                    </a:cubicBezTo>
                    <a:cubicBezTo>
                      <a:pt x="542" y="377"/>
                      <a:pt x="543" y="377"/>
                      <a:pt x="544" y="377"/>
                    </a:cubicBezTo>
                    <a:cubicBezTo>
                      <a:pt x="544" y="377"/>
                      <a:pt x="544" y="376"/>
                      <a:pt x="544" y="375"/>
                    </a:cubicBezTo>
                    <a:cubicBezTo>
                      <a:pt x="545" y="375"/>
                      <a:pt x="546" y="375"/>
                      <a:pt x="547" y="375"/>
                    </a:cubicBezTo>
                    <a:cubicBezTo>
                      <a:pt x="547" y="376"/>
                      <a:pt x="547" y="377"/>
                      <a:pt x="547" y="377"/>
                    </a:cubicBezTo>
                    <a:cubicBezTo>
                      <a:pt x="550" y="377"/>
                      <a:pt x="553" y="377"/>
                      <a:pt x="556" y="377"/>
                    </a:cubicBezTo>
                    <a:cubicBezTo>
                      <a:pt x="556" y="376"/>
                      <a:pt x="556" y="375"/>
                      <a:pt x="556" y="374"/>
                    </a:cubicBezTo>
                    <a:cubicBezTo>
                      <a:pt x="558" y="374"/>
                      <a:pt x="560" y="374"/>
                      <a:pt x="562" y="374"/>
                    </a:cubicBezTo>
                    <a:cubicBezTo>
                      <a:pt x="562" y="379"/>
                      <a:pt x="562" y="385"/>
                      <a:pt x="562" y="390"/>
                    </a:cubicBezTo>
                    <a:cubicBezTo>
                      <a:pt x="563" y="390"/>
                      <a:pt x="563" y="390"/>
                      <a:pt x="564" y="390"/>
                    </a:cubicBezTo>
                    <a:cubicBezTo>
                      <a:pt x="564" y="389"/>
                      <a:pt x="564" y="387"/>
                      <a:pt x="564" y="386"/>
                    </a:cubicBezTo>
                    <a:cubicBezTo>
                      <a:pt x="565" y="386"/>
                      <a:pt x="567" y="386"/>
                      <a:pt x="568" y="386"/>
                    </a:cubicBezTo>
                    <a:cubicBezTo>
                      <a:pt x="568" y="387"/>
                      <a:pt x="568" y="389"/>
                      <a:pt x="568" y="390"/>
                    </a:cubicBezTo>
                    <a:cubicBezTo>
                      <a:pt x="571" y="390"/>
                      <a:pt x="575" y="390"/>
                      <a:pt x="578" y="390"/>
                    </a:cubicBezTo>
                    <a:cubicBezTo>
                      <a:pt x="578" y="382"/>
                      <a:pt x="578" y="382"/>
                      <a:pt x="578" y="382"/>
                    </a:cubicBezTo>
                    <a:cubicBezTo>
                      <a:pt x="588" y="379"/>
                      <a:pt x="588" y="379"/>
                      <a:pt x="588" y="379"/>
                    </a:cubicBezTo>
                    <a:cubicBezTo>
                      <a:pt x="588" y="374"/>
                      <a:pt x="589" y="368"/>
                      <a:pt x="589" y="362"/>
                    </a:cubicBezTo>
                    <a:cubicBezTo>
                      <a:pt x="590" y="362"/>
                      <a:pt x="591" y="362"/>
                      <a:pt x="592" y="362"/>
                    </a:cubicBezTo>
                    <a:cubicBezTo>
                      <a:pt x="592" y="368"/>
                      <a:pt x="593" y="374"/>
                      <a:pt x="593" y="379"/>
                    </a:cubicBezTo>
                    <a:cubicBezTo>
                      <a:pt x="594" y="379"/>
                      <a:pt x="596" y="379"/>
                      <a:pt x="597" y="379"/>
                    </a:cubicBezTo>
                    <a:cubicBezTo>
                      <a:pt x="597" y="374"/>
                      <a:pt x="597" y="368"/>
                      <a:pt x="598" y="362"/>
                    </a:cubicBezTo>
                    <a:cubicBezTo>
                      <a:pt x="599" y="362"/>
                      <a:pt x="600" y="362"/>
                      <a:pt x="601" y="362"/>
                    </a:cubicBezTo>
                    <a:cubicBezTo>
                      <a:pt x="601" y="367"/>
                      <a:pt x="602" y="372"/>
                      <a:pt x="602" y="377"/>
                    </a:cubicBezTo>
                    <a:cubicBezTo>
                      <a:pt x="603" y="377"/>
                      <a:pt x="604" y="377"/>
                      <a:pt x="606" y="377"/>
                    </a:cubicBezTo>
                    <a:cubicBezTo>
                      <a:pt x="606" y="378"/>
                      <a:pt x="606" y="378"/>
                      <a:pt x="606" y="379"/>
                    </a:cubicBezTo>
                    <a:cubicBezTo>
                      <a:pt x="607" y="379"/>
                      <a:pt x="609" y="379"/>
                      <a:pt x="610" y="379"/>
                    </a:cubicBezTo>
                    <a:cubicBezTo>
                      <a:pt x="610" y="378"/>
                      <a:pt x="610" y="378"/>
                      <a:pt x="610" y="377"/>
                    </a:cubicBezTo>
                    <a:cubicBezTo>
                      <a:pt x="612" y="377"/>
                      <a:pt x="613" y="377"/>
                      <a:pt x="615" y="377"/>
                    </a:cubicBezTo>
                    <a:cubicBezTo>
                      <a:pt x="615" y="379"/>
                      <a:pt x="615" y="380"/>
                      <a:pt x="615" y="381"/>
                    </a:cubicBezTo>
                    <a:cubicBezTo>
                      <a:pt x="616" y="382"/>
                      <a:pt x="617" y="382"/>
                      <a:pt x="617" y="382"/>
                    </a:cubicBezTo>
                    <a:cubicBezTo>
                      <a:pt x="617" y="383"/>
                      <a:pt x="617" y="384"/>
                      <a:pt x="617" y="385"/>
                    </a:cubicBezTo>
                    <a:cubicBezTo>
                      <a:pt x="617" y="385"/>
                      <a:pt x="617" y="385"/>
                      <a:pt x="617" y="385"/>
                    </a:cubicBezTo>
                    <a:cubicBezTo>
                      <a:pt x="617" y="387"/>
                      <a:pt x="617" y="389"/>
                      <a:pt x="617" y="391"/>
                    </a:cubicBezTo>
                    <a:cubicBezTo>
                      <a:pt x="620" y="391"/>
                      <a:pt x="624" y="391"/>
                      <a:pt x="628" y="391"/>
                    </a:cubicBezTo>
                    <a:cubicBezTo>
                      <a:pt x="628" y="386"/>
                      <a:pt x="628" y="381"/>
                      <a:pt x="628" y="375"/>
                    </a:cubicBezTo>
                    <a:cubicBezTo>
                      <a:pt x="627" y="375"/>
                      <a:pt x="626" y="375"/>
                      <a:pt x="625" y="375"/>
                    </a:cubicBezTo>
                    <a:cubicBezTo>
                      <a:pt x="625" y="374"/>
                      <a:pt x="625" y="374"/>
                      <a:pt x="625" y="373"/>
                    </a:cubicBezTo>
                    <a:cubicBezTo>
                      <a:pt x="627" y="373"/>
                      <a:pt x="629" y="373"/>
                      <a:pt x="630" y="373"/>
                    </a:cubicBezTo>
                    <a:cubicBezTo>
                      <a:pt x="630" y="370"/>
                      <a:pt x="630" y="368"/>
                      <a:pt x="630" y="365"/>
                    </a:cubicBezTo>
                    <a:cubicBezTo>
                      <a:pt x="643" y="365"/>
                      <a:pt x="656" y="365"/>
                      <a:pt x="668" y="365"/>
                    </a:cubicBezTo>
                    <a:cubicBezTo>
                      <a:pt x="668" y="368"/>
                      <a:pt x="668" y="370"/>
                      <a:pt x="668" y="373"/>
                    </a:cubicBezTo>
                    <a:cubicBezTo>
                      <a:pt x="672" y="373"/>
                      <a:pt x="676" y="373"/>
                      <a:pt x="679" y="372"/>
                    </a:cubicBezTo>
                    <a:cubicBezTo>
                      <a:pt x="679" y="370"/>
                      <a:pt x="679" y="367"/>
                      <a:pt x="679" y="364"/>
                    </a:cubicBezTo>
                    <a:cubicBezTo>
                      <a:pt x="681" y="364"/>
                      <a:pt x="682" y="364"/>
                      <a:pt x="683" y="364"/>
                    </a:cubicBezTo>
                    <a:cubicBezTo>
                      <a:pt x="683" y="360"/>
                      <a:pt x="683" y="355"/>
                      <a:pt x="683" y="350"/>
                    </a:cubicBezTo>
                    <a:cubicBezTo>
                      <a:pt x="685" y="350"/>
                      <a:pt x="687" y="350"/>
                      <a:pt x="688" y="350"/>
                    </a:cubicBezTo>
                    <a:cubicBezTo>
                      <a:pt x="689" y="350"/>
                      <a:pt x="689" y="349"/>
                      <a:pt x="690" y="349"/>
                    </a:cubicBezTo>
                    <a:cubicBezTo>
                      <a:pt x="691" y="349"/>
                      <a:pt x="693" y="349"/>
                      <a:pt x="695" y="349"/>
                    </a:cubicBezTo>
                    <a:cubicBezTo>
                      <a:pt x="695" y="349"/>
                      <a:pt x="696" y="350"/>
                      <a:pt x="696" y="350"/>
                    </a:cubicBezTo>
                    <a:cubicBezTo>
                      <a:pt x="698" y="350"/>
                      <a:pt x="700" y="350"/>
                      <a:pt x="702" y="350"/>
                    </a:cubicBezTo>
                    <a:cubicBezTo>
                      <a:pt x="702" y="355"/>
                      <a:pt x="702" y="359"/>
                      <a:pt x="702" y="364"/>
                    </a:cubicBezTo>
                    <a:cubicBezTo>
                      <a:pt x="707" y="364"/>
                      <a:pt x="712" y="364"/>
                      <a:pt x="717" y="364"/>
                    </a:cubicBezTo>
                    <a:cubicBezTo>
                      <a:pt x="717" y="362"/>
                      <a:pt x="717" y="360"/>
                      <a:pt x="717" y="358"/>
                    </a:cubicBezTo>
                    <a:cubicBezTo>
                      <a:pt x="718" y="358"/>
                      <a:pt x="718" y="358"/>
                      <a:pt x="719" y="358"/>
                    </a:cubicBezTo>
                    <a:cubicBezTo>
                      <a:pt x="719" y="360"/>
                      <a:pt x="719" y="362"/>
                      <a:pt x="719" y="364"/>
                    </a:cubicBezTo>
                    <a:cubicBezTo>
                      <a:pt x="725" y="364"/>
                      <a:pt x="725" y="364"/>
                      <a:pt x="725" y="364"/>
                    </a:cubicBezTo>
                    <a:cubicBezTo>
                      <a:pt x="725" y="300"/>
                      <a:pt x="725" y="300"/>
                      <a:pt x="725" y="300"/>
                    </a:cubicBezTo>
                    <a:cubicBezTo>
                      <a:pt x="744" y="300"/>
                      <a:pt x="744" y="300"/>
                      <a:pt x="744" y="300"/>
                    </a:cubicBezTo>
                    <a:cubicBezTo>
                      <a:pt x="744" y="295"/>
                      <a:pt x="744" y="295"/>
                      <a:pt x="744" y="295"/>
                    </a:cubicBezTo>
                    <a:cubicBezTo>
                      <a:pt x="747" y="295"/>
                      <a:pt x="747" y="295"/>
                      <a:pt x="747" y="295"/>
                    </a:cubicBezTo>
                    <a:cubicBezTo>
                      <a:pt x="747" y="298"/>
                      <a:pt x="747" y="298"/>
                      <a:pt x="747" y="298"/>
                    </a:cubicBezTo>
                    <a:cubicBezTo>
                      <a:pt x="756" y="298"/>
                      <a:pt x="756" y="298"/>
                      <a:pt x="756" y="298"/>
                    </a:cubicBezTo>
                    <a:cubicBezTo>
                      <a:pt x="756" y="295"/>
                      <a:pt x="756" y="295"/>
                      <a:pt x="756" y="295"/>
                    </a:cubicBezTo>
                    <a:cubicBezTo>
                      <a:pt x="758" y="295"/>
                      <a:pt x="758" y="295"/>
                      <a:pt x="758" y="295"/>
                    </a:cubicBezTo>
                    <a:cubicBezTo>
                      <a:pt x="758" y="302"/>
                      <a:pt x="758" y="302"/>
                      <a:pt x="758" y="302"/>
                    </a:cubicBezTo>
                    <a:cubicBezTo>
                      <a:pt x="761" y="302"/>
                      <a:pt x="761" y="302"/>
                      <a:pt x="761" y="302"/>
                    </a:cubicBezTo>
                    <a:cubicBezTo>
                      <a:pt x="761" y="308"/>
                      <a:pt x="761" y="308"/>
                      <a:pt x="761" y="308"/>
                    </a:cubicBezTo>
                    <a:cubicBezTo>
                      <a:pt x="772" y="308"/>
                      <a:pt x="772" y="308"/>
                      <a:pt x="772" y="308"/>
                    </a:cubicBezTo>
                    <a:cubicBezTo>
                      <a:pt x="772" y="323"/>
                      <a:pt x="772" y="323"/>
                      <a:pt x="772" y="323"/>
                    </a:cubicBezTo>
                    <a:cubicBezTo>
                      <a:pt x="773" y="323"/>
                      <a:pt x="773" y="323"/>
                      <a:pt x="773" y="323"/>
                    </a:cubicBezTo>
                    <a:cubicBezTo>
                      <a:pt x="773" y="313"/>
                      <a:pt x="773" y="313"/>
                      <a:pt x="773" y="313"/>
                    </a:cubicBezTo>
                    <a:cubicBezTo>
                      <a:pt x="778" y="313"/>
                      <a:pt x="778" y="313"/>
                      <a:pt x="778" y="313"/>
                    </a:cubicBezTo>
                    <a:cubicBezTo>
                      <a:pt x="778" y="330"/>
                      <a:pt x="778" y="330"/>
                      <a:pt x="778" y="330"/>
                    </a:cubicBezTo>
                    <a:cubicBezTo>
                      <a:pt x="793" y="330"/>
                      <a:pt x="793" y="330"/>
                      <a:pt x="793" y="330"/>
                    </a:cubicBezTo>
                    <a:cubicBezTo>
                      <a:pt x="793" y="324"/>
                      <a:pt x="793" y="324"/>
                      <a:pt x="793" y="324"/>
                    </a:cubicBezTo>
                    <a:cubicBezTo>
                      <a:pt x="799" y="324"/>
                      <a:pt x="799" y="324"/>
                      <a:pt x="799" y="324"/>
                    </a:cubicBezTo>
                    <a:cubicBezTo>
                      <a:pt x="799" y="332"/>
                      <a:pt x="799" y="332"/>
                      <a:pt x="799" y="332"/>
                    </a:cubicBezTo>
                    <a:cubicBezTo>
                      <a:pt x="801" y="332"/>
                      <a:pt x="801" y="332"/>
                      <a:pt x="801" y="332"/>
                    </a:cubicBezTo>
                    <a:cubicBezTo>
                      <a:pt x="801" y="324"/>
                      <a:pt x="801" y="324"/>
                      <a:pt x="801" y="324"/>
                    </a:cubicBezTo>
                    <a:cubicBezTo>
                      <a:pt x="808" y="324"/>
                      <a:pt x="808" y="324"/>
                      <a:pt x="808" y="324"/>
                    </a:cubicBezTo>
                    <a:cubicBezTo>
                      <a:pt x="808" y="306"/>
                      <a:pt x="808" y="306"/>
                      <a:pt x="808" y="306"/>
                    </a:cubicBezTo>
                    <a:cubicBezTo>
                      <a:pt x="812" y="306"/>
                      <a:pt x="812" y="306"/>
                      <a:pt x="812" y="306"/>
                    </a:cubicBezTo>
                    <a:cubicBezTo>
                      <a:pt x="817" y="286"/>
                      <a:pt x="817" y="286"/>
                      <a:pt x="817" y="286"/>
                    </a:cubicBezTo>
                    <a:cubicBezTo>
                      <a:pt x="822" y="286"/>
                      <a:pt x="822" y="286"/>
                      <a:pt x="822" y="286"/>
                    </a:cubicBezTo>
                    <a:cubicBezTo>
                      <a:pt x="828" y="306"/>
                      <a:pt x="828" y="306"/>
                      <a:pt x="828" y="306"/>
                    </a:cubicBezTo>
                    <a:cubicBezTo>
                      <a:pt x="832" y="306"/>
                      <a:pt x="832" y="306"/>
                      <a:pt x="832" y="306"/>
                    </a:cubicBezTo>
                    <a:cubicBezTo>
                      <a:pt x="832" y="336"/>
                      <a:pt x="832" y="336"/>
                      <a:pt x="832" y="336"/>
                    </a:cubicBezTo>
                    <a:cubicBezTo>
                      <a:pt x="835" y="336"/>
                      <a:pt x="835" y="336"/>
                      <a:pt x="835" y="336"/>
                    </a:cubicBezTo>
                    <a:cubicBezTo>
                      <a:pt x="835" y="357"/>
                      <a:pt x="835" y="357"/>
                      <a:pt x="835" y="357"/>
                    </a:cubicBezTo>
                    <a:cubicBezTo>
                      <a:pt x="837" y="357"/>
                      <a:pt x="837" y="357"/>
                      <a:pt x="837" y="357"/>
                    </a:cubicBezTo>
                    <a:cubicBezTo>
                      <a:pt x="837" y="350"/>
                      <a:pt x="837" y="350"/>
                      <a:pt x="837" y="350"/>
                    </a:cubicBezTo>
                    <a:cubicBezTo>
                      <a:pt x="840" y="355"/>
                      <a:pt x="840" y="355"/>
                      <a:pt x="840" y="355"/>
                    </a:cubicBezTo>
                    <a:cubicBezTo>
                      <a:pt x="843" y="355"/>
                      <a:pt x="843" y="355"/>
                      <a:pt x="843" y="355"/>
                    </a:cubicBezTo>
                    <a:cubicBezTo>
                      <a:pt x="843" y="315"/>
                      <a:pt x="843" y="315"/>
                      <a:pt x="843" y="315"/>
                    </a:cubicBezTo>
                    <a:cubicBezTo>
                      <a:pt x="857" y="315"/>
                      <a:pt x="857" y="315"/>
                      <a:pt x="857" y="315"/>
                    </a:cubicBezTo>
                    <a:cubicBezTo>
                      <a:pt x="863" y="322"/>
                      <a:pt x="863" y="322"/>
                      <a:pt x="863" y="322"/>
                    </a:cubicBezTo>
                    <a:cubicBezTo>
                      <a:pt x="863" y="315"/>
                      <a:pt x="863" y="315"/>
                      <a:pt x="863" y="315"/>
                    </a:cubicBezTo>
                    <a:cubicBezTo>
                      <a:pt x="864" y="315"/>
                      <a:pt x="864" y="315"/>
                      <a:pt x="864" y="315"/>
                    </a:cubicBezTo>
                    <a:cubicBezTo>
                      <a:pt x="864" y="314"/>
                      <a:pt x="864" y="314"/>
                      <a:pt x="864" y="314"/>
                    </a:cubicBezTo>
                    <a:cubicBezTo>
                      <a:pt x="869" y="314"/>
                      <a:pt x="869" y="314"/>
                      <a:pt x="869" y="314"/>
                    </a:cubicBezTo>
                    <a:cubicBezTo>
                      <a:pt x="869" y="303"/>
                      <a:pt x="869" y="303"/>
                      <a:pt x="869" y="303"/>
                    </a:cubicBezTo>
                    <a:cubicBezTo>
                      <a:pt x="872" y="303"/>
                      <a:pt x="872" y="303"/>
                      <a:pt x="872" y="303"/>
                    </a:cubicBezTo>
                    <a:cubicBezTo>
                      <a:pt x="872" y="297"/>
                      <a:pt x="872" y="297"/>
                      <a:pt x="872" y="297"/>
                    </a:cubicBezTo>
                    <a:cubicBezTo>
                      <a:pt x="873" y="297"/>
                      <a:pt x="873" y="297"/>
                      <a:pt x="873" y="297"/>
                    </a:cubicBezTo>
                    <a:cubicBezTo>
                      <a:pt x="873" y="286"/>
                      <a:pt x="873" y="286"/>
                      <a:pt x="873" y="286"/>
                    </a:cubicBezTo>
                    <a:cubicBezTo>
                      <a:pt x="881" y="286"/>
                      <a:pt x="881" y="286"/>
                      <a:pt x="881" y="286"/>
                    </a:cubicBezTo>
                    <a:cubicBezTo>
                      <a:pt x="881" y="272"/>
                      <a:pt x="881" y="272"/>
                      <a:pt x="881" y="272"/>
                    </a:cubicBezTo>
                    <a:cubicBezTo>
                      <a:pt x="885" y="272"/>
                      <a:pt x="885" y="272"/>
                      <a:pt x="885" y="272"/>
                    </a:cubicBezTo>
                    <a:cubicBezTo>
                      <a:pt x="885" y="269"/>
                      <a:pt x="885" y="269"/>
                      <a:pt x="885" y="269"/>
                    </a:cubicBezTo>
                    <a:cubicBezTo>
                      <a:pt x="888" y="269"/>
                      <a:pt x="888" y="269"/>
                      <a:pt x="888" y="269"/>
                    </a:cubicBezTo>
                    <a:cubicBezTo>
                      <a:pt x="888" y="255"/>
                      <a:pt x="888" y="255"/>
                      <a:pt x="888" y="255"/>
                    </a:cubicBezTo>
                    <a:cubicBezTo>
                      <a:pt x="890" y="255"/>
                      <a:pt x="890" y="255"/>
                      <a:pt x="890" y="255"/>
                    </a:cubicBezTo>
                    <a:cubicBezTo>
                      <a:pt x="890" y="251"/>
                      <a:pt x="890" y="251"/>
                      <a:pt x="890" y="251"/>
                    </a:cubicBezTo>
                    <a:cubicBezTo>
                      <a:pt x="893" y="251"/>
                      <a:pt x="893" y="251"/>
                      <a:pt x="893" y="251"/>
                    </a:cubicBezTo>
                    <a:cubicBezTo>
                      <a:pt x="893" y="237"/>
                      <a:pt x="893" y="237"/>
                      <a:pt x="893" y="237"/>
                    </a:cubicBezTo>
                    <a:cubicBezTo>
                      <a:pt x="906" y="237"/>
                      <a:pt x="906" y="237"/>
                      <a:pt x="906" y="237"/>
                    </a:cubicBezTo>
                    <a:cubicBezTo>
                      <a:pt x="906" y="231"/>
                      <a:pt x="906" y="231"/>
                      <a:pt x="906" y="231"/>
                    </a:cubicBezTo>
                    <a:cubicBezTo>
                      <a:pt x="921" y="231"/>
                      <a:pt x="921" y="231"/>
                      <a:pt x="921" y="231"/>
                    </a:cubicBezTo>
                    <a:cubicBezTo>
                      <a:pt x="921" y="227"/>
                      <a:pt x="921" y="227"/>
                      <a:pt x="921" y="227"/>
                    </a:cubicBezTo>
                    <a:cubicBezTo>
                      <a:pt x="930" y="227"/>
                      <a:pt x="930" y="227"/>
                      <a:pt x="930" y="227"/>
                    </a:cubicBezTo>
                    <a:cubicBezTo>
                      <a:pt x="930" y="231"/>
                      <a:pt x="930" y="231"/>
                      <a:pt x="930" y="231"/>
                    </a:cubicBezTo>
                    <a:cubicBezTo>
                      <a:pt x="932" y="231"/>
                      <a:pt x="932" y="231"/>
                      <a:pt x="932" y="231"/>
                    </a:cubicBezTo>
                    <a:cubicBezTo>
                      <a:pt x="932" y="229"/>
                      <a:pt x="932" y="229"/>
                      <a:pt x="932" y="229"/>
                    </a:cubicBezTo>
                    <a:cubicBezTo>
                      <a:pt x="937" y="229"/>
                      <a:pt x="937" y="229"/>
                      <a:pt x="937" y="229"/>
                    </a:cubicBezTo>
                    <a:cubicBezTo>
                      <a:pt x="937" y="231"/>
                      <a:pt x="937" y="231"/>
                      <a:pt x="937" y="231"/>
                    </a:cubicBezTo>
                    <a:cubicBezTo>
                      <a:pt x="940" y="231"/>
                      <a:pt x="940" y="231"/>
                      <a:pt x="940" y="231"/>
                    </a:cubicBezTo>
                    <a:cubicBezTo>
                      <a:pt x="940" y="227"/>
                      <a:pt x="940" y="227"/>
                      <a:pt x="940" y="227"/>
                    </a:cubicBezTo>
                    <a:cubicBezTo>
                      <a:pt x="947" y="227"/>
                      <a:pt x="947" y="227"/>
                      <a:pt x="947" y="227"/>
                    </a:cubicBezTo>
                    <a:cubicBezTo>
                      <a:pt x="947" y="231"/>
                      <a:pt x="947" y="231"/>
                      <a:pt x="947" y="231"/>
                    </a:cubicBezTo>
                    <a:cubicBezTo>
                      <a:pt x="958" y="231"/>
                      <a:pt x="958" y="231"/>
                      <a:pt x="958" y="231"/>
                    </a:cubicBezTo>
                    <a:cubicBezTo>
                      <a:pt x="958" y="238"/>
                      <a:pt x="958" y="238"/>
                      <a:pt x="958" y="238"/>
                    </a:cubicBezTo>
                    <a:cubicBezTo>
                      <a:pt x="965" y="238"/>
                      <a:pt x="965" y="238"/>
                      <a:pt x="965" y="238"/>
                    </a:cubicBezTo>
                    <a:cubicBezTo>
                      <a:pt x="965" y="276"/>
                      <a:pt x="965" y="276"/>
                      <a:pt x="965" y="276"/>
                    </a:cubicBezTo>
                    <a:cubicBezTo>
                      <a:pt x="968" y="276"/>
                      <a:pt x="968" y="276"/>
                      <a:pt x="968" y="276"/>
                    </a:cubicBezTo>
                    <a:cubicBezTo>
                      <a:pt x="968" y="261"/>
                      <a:pt x="968" y="261"/>
                      <a:pt x="968" y="261"/>
                    </a:cubicBezTo>
                    <a:cubicBezTo>
                      <a:pt x="987" y="261"/>
                      <a:pt x="987" y="261"/>
                      <a:pt x="987" y="261"/>
                    </a:cubicBezTo>
                    <a:cubicBezTo>
                      <a:pt x="987" y="276"/>
                      <a:pt x="987" y="276"/>
                      <a:pt x="987" y="276"/>
                    </a:cubicBezTo>
                    <a:cubicBezTo>
                      <a:pt x="989" y="276"/>
                      <a:pt x="989" y="276"/>
                      <a:pt x="989" y="276"/>
                    </a:cubicBezTo>
                    <a:cubicBezTo>
                      <a:pt x="989" y="316"/>
                      <a:pt x="989" y="316"/>
                      <a:pt x="989" y="316"/>
                    </a:cubicBezTo>
                    <a:cubicBezTo>
                      <a:pt x="992" y="315"/>
                      <a:pt x="992" y="315"/>
                      <a:pt x="992" y="315"/>
                    </a:cubicBezTo>
                    <a:cubicBezTo>
                      <a:pt x="993" y="283"/>
                      <a:pt x="993" y="283"/>
                      <a:pt x="993" y="283"/>
                    </a:cubicBezTo>
                    <a:cubicBezTo>
                      <a:pt x="994" y="315"/>
                      <a:pt x="994" y="315"/>
                      <a:pt x="994" y="315"/>
                    </a:cubicBezTo>
                    <a:cubicBezTo>
                      <a:pt x="997" y="316"/>
                      <a:pt x="997" y="316"/>
                      <a:pt x="997" y="316"/>
                    </a:cubicBezTo>
                    <a:cubicBezTo>
                      <a:pt x="1000" y="335"/>
                      <a:pt x="1000" y="335"/>
                      <a:pt x="1000" y="335"/>
                    </a:cubicBezTo>
                    <a:cubicBezTo>
                      <a:pt x="1008" y="340"/>
                      <a:pt x="1008" y="340"/>
                      <a:pt x="1008" y="340"/>
                    </a:cubicBezTo>
                    <a:cubicBezTo>
                      <a:pt x="1008" y="332"/>
                      <a:pt x="1008" y="332"/>
                      <a:pt x="1008" y="332"/>
                    </a:cubicBezTo>
                    <a:cubicBezTo>
                      <a:pt x="1011" y="332"/>
                      <a:pt x="1011" y="332"/>
                      <a:pt x="1011" y="332"/>
                    </a:cubicBezTo>
                    <a:cubicBezTo>
                      <a:pt x="1011" y="327"/>
                      <a:pt x="1011" y="327"/>
                      <a:pt x="1011" y="327"/>
                    </a:cubicBezTo>
                    <a:cubicBezTo>
                      <a:pt x="1035" y="327"/>
                      <a:pt x="1035" y="327"/>
                      <a:pt x="1035" y="327"/>
                    </a:cubicBezTo>
                    <a:cubicBezTo>
                      <a:pt x="1035" y="329"/>
                      <a:pt x="1035" y="329"/>
                      <a:pt x="1035" y="329"/>
                    </a:cubicBezTo>
                    <a:cubicBezTo>
                      <a:pt x="1038" y="329"/>
                      <a:pt x="1038" y="329"/>
                      <a:pt x="1038" y="329"/>
                    </a:cubicBezTo>
                    <a:cubicBezTo>
                      <a:pt x="1038" y="323"/>
                      <a:pt x="1038" y="323"/>
                      <a:pt x="1038" y="323"/>
                    </a:cubicBezTo>
                    <a:cubicBezTo>
                      <a:pt x="1042" y="323"/>
                      <a:pt x="1042" y="323"/>
                      <a:pt x="1042" y="323"/>
                    </a:cubicBezTo>
                    <a:cubicBezTo>
                      <a:pt x="1042" y="330"/>
                      <a:pt x="1042" y="330"/>
                      <a:pt x="1042" y="330"/>
                    </a:cubicBezTo>
                    <a:cubicBezTo>
                      <a:pt x="1044" y="330"/>
                      <a:pt x="1044" y="330"/>
                      <a:pt x="1044" y="330"/>
                    </a:cubicBezTo>
                    <a:cubicBezTo>
                      <a:pt x="1044" y="322"/>
                      <a:pt x="1044" y="322"/>
                      <a:pt x="1044" y="322"/>
                    </a:cubicBezTo>
                    <a:cubicBezTo>
                      <a:pt x="1049" y="322"/>
                      <a:pt x="1049" y="322"/>
                      <a:pt x="1049" y="322"/>
                    </a:cubicBezTo>
                    <a:cubicBezTo>
                      <a:pt x="1049" y="318"/>
                      <a:pt x="1049" y="318"/>
                      <a:pt x="1049" y="318"/>
                    </a:cubicBezTo>
                    <a:cubicBezTo>
                      <a:pt x="1058" y="318"/>
                      <a:pt x="1058" y="318"/>
                      <a:pt x="1058" y="318"/>
                    </a:cubicBezTo>
                    <a:cubicBezTo>
                      <a:pt x="1058" y="308"/>
                      <a:pt x="1058" y="308"/>
                      <a:pt x="1058" y="308"/>
                    </a:cubicBezTo>
                    <a:cubicBezTo>
                      <a:pt x="1061" y="307"/>
                      <a:pt x="1061" y="307"/>
                      <a:pt x="1061" y="307"/>
                    </a:cubicBezTo>
                    <a:cubicBezTo>
                      <a:pt x="1061" y="305"/>
                      <a:pt x="1061" y="305"/>
                      <a:pt x="1061" y="305"/>
                    </a:cubicBezTo>
                    <a:cubicBezTo>
                      <a:pt x="1069" y="305"/>
                      <a:pt x="1069" y="305"/>
                      <a:pt x="1069" y="305"/>
                    </a:cubicBezTo>
                    <a:cubicBezTo>
                      <a:pt x="1069" y="299"/>
                      <a:pt x="1069" y="299"/>
                      <a:pt x="1069" y="299"/>
                    </a:cubicBezTo>
                    <a:cubicBezTo>
                      <a:pt x="1073" y="299"/>
                      <a:pt x="1073" y="299"/>
                      <a:pt x="1073" y="299"/>
                    </a:cubicBezTo>
                    <a:cubicBezTo>
                      <a:pt x="1073" y="281"/>
                      <a:pt x="1073" y="281"/>
                      <a:pt x="1073" y="281"/>
                    </a:cubicBezTo>
                    <a:cubicBezTo>
                      <a:pt x="1080" y="281"/>
                      <a:pt x="1080" y="281"/>
                      <a:pt x="1080" y="281"/>
                    </a:cubicBezTo>
                    <a:cubicBezTo>
                      <a:pt x="1080" y="279"/>
                      <a:pt x="1080" y="279"/>
                      <a:pt x="1080" y="279"/>
                    </a:cubicBezTo>
                    <a:cubicBezTo>
                      <a:pt x="1084" y="279"/>
                      <a:pt x="1084" y="279"/>
                      <a:pt x="1084" y="279"/>
                    </a:cubicBezTo>
                    <a:cubicBezTo>
                      <a:pt x="1084" y="257"/>
                      <a:pt x="1084" y="257"/>
                      <a:pt x="1084" y="257"/>
                    </a:cubicBezTo>
                    <a:cubicBezTo>
                      <a:pt x="1093" y="257"/>
                      <a:pt x="1093" y="257"/>
                      <a:pt x="1093" y="257"/>
                    </a:cubicBezTo>
                    <a:cubicBezTo>
                      <a:pt x="1093" y="248"/>
                      <a:pt x="1093" y="248"/>
                      <a:pt x="1093" y="248"/>
                    </a:cubicBezTo>
                    <a:cubicBezTo>
                      <a:pt x="1110" y="248"/>
                      <a:pt x="1110" y="248"/>
                      <a:pt x="1110" y="248"/>
                    </a:cubicBezTo>
                    <a:cubicBezTo>
                      <a:pt x="1110" y="258"/>
                      <a:pt x="1110" y="258"/>
                      <a:pt x="1110" y="258"/>
                    </a:cubicBezTo>
                    <a:cubicBezTo>
                      <a:pt x="1123" y="258"/>
                      <a:pt x="1123" y="258"/>
                      <a:pt x="1123" y="258"/>
                    </a:cubicBezTo>
                    <a:cubicBezTo>
                      <a:pt x="1123" y="280"/>
                      <a:pt x="1123" y="280"/>
                      <a:pt x="1123" y="280"/>
                    </a:cubicBezTo>
                    <a:cubicBezTo>
                      <a:pt x="1129" y="280"/>
                      <a:pt x="1129" y="280"/>
                      <a:pt x="1129" y="280"/>
                    </a:cubicBezTo>
                    <a:cubicBezTo>
                      <a:pt x="1129" y="329"/>
                      <a:pt x="1129" y="329"/>
                      <a:pt x="1129" y="329"/>
                    </a:cubicBezTo>
                    <a:cubicBezTo>
                      <a:pt x="1132" y="329"/>
                      <a:pt x="1132" y="329"/>
                      <a:pt x="1132" y="329"/>
                    </a:cubicBezTo>
                    <a:cubicBezTo>
                      <a:pt x="1136" y="316"/>
                      <a:pt x="1136" y="316"/>
                      <a:pt x="1136" y="316"/>
                    </a:cubicBezTo>
                    <a:cubicBezTo>
                      <a:pt x="1139" y="322"/>
                      <a:pt x="1139" y="322"/>
                      <a:pt x="1139" y="322"/>
                    </a:cubicBezTo>
                    <a:cubicBezTo>
                      <a:pt x="1138" y="322"/>
                      <a:pt x="1138" y="322"/>
                      <a:pt x="1138" y="322"/>
                    </a:cubicBezTo>
                    <a:cubicBezTo>
                      <a:pt x="1138" y="329"/>
                      <a:pt x="1138" y="329"/>
                      <a:pt x="1138" y="329"/>
                    </a:cubicBezTo>
                    <a:cubicBezTo>
                      <a:pt x="1142" y="329"/>
                      <a:pt x="1142" y="329"/>
                      <a:pt x="1142" y="329"/>
                    </a:cubicBezTo>
                    <a:cubicBezTo>
                      <a:pt x="1142" y="344"/>
                      <a:pt x="1142" y="344"/>
                      <a:pt x="1142" y="344"/>
                    </a:cubicBezTo>
                    <a:cubicBezTo>
                      <a:pt x="1146" y="344"/>
                      <a:pt x="1146" y="344"/>
                      <a:pt x="1146" y="344"/>
                    </a:cubicBezTo>
                    <a:cubicBezTo>
                      <a:pt x="1146" y="355"/>
                      <a:pt x="1146" y="355"/>
                      <a:pt x="1146" y="355"/>
                    </a:cubicBezTo>
                    <a:cubicBezTo>
                      <a:pt x="1153" y="355"/>
                      <a:pt x="1153" y="355"/>
                      <a:pt x="1153" y="355"/>
                    </a:cubicBezTo>
                    <a:cubicBezTo>
                      <a:pt x="1153" y="351"/>
                      <a:pt x="1153" y="351"/>
                      <a:pt x="1153" y="351"/>
                    </a:cubicBezTo>
                    <a:cubicBezTo>
                      <a:pt x="1161" y="351"/>
                      <a:pt x="1161" y="351"/>
                      <a:pt x="1161" y="351"/>
                    </a:cubicBezTo>
                    <a:cubicBezTo>
                      <a:pt x="1161" y="340"/>
                      <a:pt x="1161" y="340"/>
                      <a:pt x="1161" y="340"/>
                    </a:cubicBezTo>
                    <a:cubicBezTo>
                      <a:pt x="1180" y="340"/>
                      <a:pt x="1180" y="340"/>
                      <a:pt x="1180" y="340"/>
                    </a:cubicBezTo>
                    <a:cubicBezTo>
                      <a:pt x="1180" y="343"/>
                      <a:pt x="1180" y="343"/>
                      <a:pt x="1180" y="343"/>
                    </a:cubicBezTo>
                    <a:cubicBezTo>
                      <a:pt x="1182" y="343"/>
                      <a:pt x="1182" y="343"/>
                      <a:pt x="1182" y="343"/>
                    </a:cubicBezTo>
                    <a:cubicBezTo>
                      <a:pt x="1182" y="344"/>
                      <a:pt x="1182" y="344"/>
                      <a:pt x="1182" y="344"/>
                    </a:cubicBezTo>
                    <a:cubicBezTo>
                      <a:pt x="1183" y="344"/>
                      <a:pt x="1183" y="344"/>
                      <a:pt x="1183" y="344"/>
                    </a:cubicBezTo>
                    <a:cubicBezTo>
                      <a:pt x="1183" y="340"/>
                      <a:pt x="1183" y="340"/>
                      <a:pt x="1183" y="340"/>
                    </a:cubicBezTo>
                    <a:cubicBezTo>
                      <a:pt x="1187" y="340"/>
                      <a:pt x="1187" y="340"/>
                      <a:pt x="1187" y="340"/>
                    </a:cubicBezTo>
                    <a:cubicBezTo>
                      <a:pt x="1187" y="348"/>
                      <a:pt x="1187" y="348"/>
                      <a:pt x="1187" y="348"/>
                    </a:cubicBezTo>
                    <a:cubicBezTo>
                      <a:pt x="1190" y="348"/>
                      <a:pt x="1190" y="348"/>
                      <a:pt x="1190" y="348"/>
                    </a:cubicBezTo>
                    <a:cubicBezTo>
                      <a:pt x="1190" y="344"/>
                      <a:pt x="1190" y="344"/>
                      <a:pt x="1190" y="344"/>
                    </a:cubicBezTo>
                    <a:cubicBezTo>
                      <a:pt x="1194" y="344"/>
                      <a:pt x="1194" y="344"/>
                      <a:pt x="1194" y="344"/>
                    </a:cubicBezTo>
                    <a:cubicBezTo>
                      <a:pt x="1194" y="333"/>
                      <a:pt x="1194" y="333"/>
                      <a:pt x="1194" y="333"/>
                    </a:cubicBezTo>
                    <a:cubicBezTo>
                      <a:pt x="1209" y="333"/>
                      <a:pt x="1209" y="333"/>
                      <a:pt x="1209" y="333"/>
                    </a:cubicBezTo>
                    <a:cubicBezTo>
                      <a:pt x="1209" y="336"/>
                      <a:pt x="1209" y="336"/>
                      <a:pt x="1209" y="336"/>
                    </a:cubicBezTo>
                    <a:cubicBezTo>
                      <a:pt x="1212" y="336"/>
                      <a:pt x="1212" y="336"/>
                      <a:pt x="1212" y="336"/>
                    </a:cubicBezTo>
                    <a:cubicBezTo>
                      <a:pt x="1212" y="330"/>
                      <a:pt x="1212" y="330"/>
                      <a:pt x="1212" y="330"/>
                    </a:cubicBezTo>
                    <a:cubicBezTo>
                      <a:pt x="1220" y="330"/>
                      <a:pt x="1220" y="330"/>
                      <a:pt x="1220" y="330"/>
                    </a:cubicBezTo>
                    <a:cubicBezTo>
                      <a:pt x="1220" y="318"/>
                      <a:pt x="1220" y="318"/>
                      <a:pt x="1220" y="318"/>
                    </a:cubicBezTo>
                    <a:cubicBezTo>
                      <a:pt x="1227" y="318"/>
                      <a:pt x="1227" y="318"/>
                      <a:pt x="1227" y="318"/>
                    </a:cubicBezTo>
                    <a:cubicBezTo>
                      <a:pt x="1227" y="322"/>
                      <a:pt x="1227" y="322"/>
                      <a:pt x="1227" y="322"/>
                    </a:cubicBezTo>
                    <a:cubicBezTo>
                      <a:pt x="1231" y="322"/>
                      <a:pt x="1231" y="322"/>
                      <a:pt x="1231" y="322"/>
                    </a:cubicBezTo>
                    <a:cubicBezTo>
                      <a:pt x="1231" y="311"/>
                      <a:pt x="1231" y="311"/>
                      <a:pt x="1231" y="311"/>
                    </a:cubicBezTo>
                    <a:cubicBezTo>
                      <a:pt x="1238" y="311"/>
                      <a:pt x="1238" y="311"/>
                      <a:pt x="1238" y="311"/>
                    </a:cubicBezTo>
                    <a:cubicBezTo>
                      <a:pt x="1238" y="318"/>
                      <a:pt x="1238" y="318"/>
                      <a:pt x="1238" y="318"/>
                    </a:cubicBezTo>
                    <a:cubicBezTo>
                      <a:pt x="1249" y="318"/>
                      <a:pt x="1249" y="318"/>
                      <a:pt x="1249" y="318"/>
                    </a:cubicBezTo>
                    <a:cubicBezTo>
                      <a:pt x="1249" y="314"/>
                      <a:pt x="1249" y="314"/>
                      <a:pt x="1249" y="314"/>
                    </a:cubicBezTo>
                    <a:cubicBezTo>
                      <a:pt x="1257" y="314"/>
                      <a:pt x="1257" y="314"/>
                      <a:pt x="1257" y="314"/>
                    </a:cubicBezTo>
                    <a:cubicBezTo>
                      <a:pt x="1257" y="318"/>
                      <a:pt x="1257" y="318"/>
                      <a:pt x="1257" y="318"/>
                    </a:cubicBezTo>
                    <a:cubicBezTo>
                      <a:pt x="1260" y="318"/>
                      <a:pt x="1260" y="318"/>
                      <a:pt x="1260" y="318"/>
                    </a:cubicBezTo>
                    <a:cubicBezTo>
                      <a:pt x="1260" y="325"/>
                      <a:pt x="1260" y="325"/>
                      <a:pt x="1260" y="325"/>
                    </a:cubicBezTo>
                    <a:cubicBezTo>
                      <a:pt x="1264" y="325"/>
                      <a:pt x="1264" y="325"/>
                      <a:pt x="1264" y="325"/>
                    </a:cubicBezTo>
                    <a:cubicBezTo>
                      <a:pt x="1264" y="330"/>
                      <a:pt x="1264" y="330"/>
                      <a:pt x="1264" y="330"/>
                    </a:cubicBezTo>
                    <a:cubicBezTo>
                      <a:pt x="1286" y="330"/>
                      <a:pt x="1286" y="330"/>
                      <a:pt x="1286" y="330"/>
                    </a:cubicBezTo>
                    <a:cubicBezTo>
                      <a:pt x="1286" y="344"/>
                      <a:pt x="1286" y="344"/>
                      <a:pt x="1286" y="344"/>
                    </a:cubicBezTo>
                    <a:cubicBezTo>
                      <a:pt x="1294" y="344"/>
                      <a:pt x="1294" y="344"/>
                      <a:pt x="1294" y="344"/>
                    </a:cubicBezTo>
                    <a:cubicBezTo>
                      <a:pt x="1294" y="340"/>
                      <a:pt x="1294" y="340"/>
                      <a:pt x="1294" y="340"/>
                    </a:cubicBezTo>
                    <a:cubicBezTo>
                      <a:pt x="1316" y="340"/>
                      <a:pt x="1316" y="340"/>
                      <a:pt x="1316" y="340"/>
                    </a:cubicBezTo>
                    <a:cubicBezTo>
                      <a:pt x="1316" y="335"/>
                      <a:pt x="1316" y="335"/>
                      <a:pt x="1316" y="335"/>
                    </a:cubicBezTo>
                    <a:cubicBezTo>
                      <a:pt x="1320" y="333"/>
                      <a:pt x="1320" y="333"/>
                      <a:pt x="1320" y="333"/>
                    </a:cubicBezTo>
                    <a:cubicBezTo>
                      <a:pt x="1320" y="318"/>
                      <a:pt x="1320" y="318"/>
                      <a:pt x="1320" y="318"/>
                    </a:cubicBezTo>
                    <a:cubicBezTo>
                      <a:pt x="1327" y="318"/>
                      <a:pt x="1327" y="318"/>
                      <a:pt x="1327" y="318"/>
                    </a:cubicBezTo>
                    <a:cubicBezTo>
                      <a:pt x="1330" y="327"/>
                      <a:pt x="1330" y="327"/>
                      <a:pt x="1330" y="327"/>
                    </a:cubicBezTo>
                    <a:cubicBezTo>
                      <a:pt x="1331" y="324"/>
                      <a:pt x="1331" y="324"/>
                      <a:pt x="1331" y="324"/>
                    </a:cubicBezTo>
                    <a:cubicBezTo>
                      <a:pt x="1337" y="323"/>
                      <a:pt x="1337" y="323"/>
                      <a:pt x="1337" y="323"/>
                    </a:cubicBezTo>
                    <a:cubicBezTo>
                      <a:pt x="1336" y="282"/>
                      <a:pt x="1336" y="282"/>
                      <a:pt x="1336" y="282"/>
                    </a:cubicBezTo>
                    <a:cubicBezTo>
                      <a:pt x="1342" y="283"/>
                      <a:pt x="1342" y="283"/>
                      <a:pt x="1342" y="283"/>
                    </a:cubicBezTo>
                    <a:cubicBezTo>
                      <a:pt x="1342" y="218"/>
                      <a:pt x="1342" y="218"/>
                      <a:pt x="1342" y="218"/>
                    </a:cubicBezTo>
                    <a:cubicBezTo>
                      <a:pt x="1351" y="218"/>
                      <a:pt x="1351" y="218"/>
                      <a:pt x="1351" y="218"/>
                    </a:cubicBezTo>
                    <a:cubicBezTo>
                      <a:pt x="1351" y="165"/>
                      <a:pt x="1351" y="165"/>
                      <a:pt x="1351" y="165"/>
                    </a:cubicBezTo>
                    <a:cubicBezTo>
                      <a:pt x="1353" y="162"/>
                      <a:pt x="1353" y="162"/>
                      <a:pt x="1353" y="162"/>
                    </a:cubicBezTo>
                    <a:cubicBezTo>
                      <a:pt x="1353" y="151"/>
                      <a:pt x="1353" y="151"/>
                      <a:pt x="1353" y="151"/>
                    </a:cubicBezTo>
                    <a:cubicBezTo>
                      <a:pt x="1361" y="151"/>
                      <a:pt x="1361" y="151"/>
                      <a:pt x="1361" y="151"/>
                    </a:cubicBezTo>
                    <a:cubicBezTo>
                      <a:pt x="1380" y="114"/>
                      <a:pt x="1380" y="114"/>
                      <a:pt x="1380" y="114"/>
                    </a:cubicBezTo>
                    <a:cubicBezTo>
                      <a:pt x="1381" y="0"/>
                      <a:pt x="1381" y="0"/>
                      <a:pt x="1381" y="0"/>
                    </a:cubicBezTo>
                    <a:cubicBezTo>
                      <a:pt x="1383" y="114"/>
                      <a:pt x="1383" y="114"/>
                      <a:pt x="1383" y="114"/>
                    </a:cubicBezTo>
                    <a:cubicBezTo>
                      <a:pt x="1401" y="152"/>
                      <a:pt x="1401" y="152"/>
                      <a:pt x="1401" y="152"/>
                    </a:cubicBezTo>
                    <a:cubicBezTo>
                      <a:pt x="1409" y="152"/>
                      <a:pt x="1409" y="152"/>
                      <a:pt x="1409" y="152"/>
                    </a:cubicBezTo>
                    <a:cubicBezTo>
                      <a:pt x="1409" y="164"/>
                      <a:pt x="1409" y="164"/>
                      <a:pt x="1409" y="164"/>
                    </a:cubicBezTo>
                    <a:cubicBezTo>
                      <a:pt x="1411" y="165"/>
                      <a:pt x="1411" y="165"/>
                      <a:pt x="1411" y="165"/>
                    </a:cubicBezTo>
                    <a:cubicBezTo>
                      <a:pt x="1411" y="218"/>
                      <a:pt x="1411" y="218"/>
                      <a:pt x="1411" y="218"/>
                    </a:cubicBezTo>
                    <a:cubicBezTo>
                      <a:pt x="1418" y="218"/>
                      <a:pt x="1418" y="218"/>
                      <a:pt x="1418" y="218"/>
                    </a:cubicBezTo>
                    <a:cubicBezTo>
                      <a:pt x="1418" y="281"/>
                      <a:pt x="1418" y="281"/>
                      <a:pt x="1418" y="281"/>
                    </a:cubicBezTo>
                    <a:cubicBezTo>
                      <a:pt x="1426" y="281"/>
                      <a:pt x="1426" y="281"/>
                      <a:pt x="1426" y="281"/>
                    </a:cubicBezTo>
                    <a:cubicBezTo>
                      <a:pt x="1426" y="338"/>
                      <a:pt x="1426" y="338"/>
                      <a:pt x="1426" y="338"/>
                    </a:cubicBezTo>
                    <a:cubicBezTo>
                      <a:pt x="1439" y="337"/>
                      <a:pt x="1439" y="337"/>
                      <a:pt x="1439" y="337"/>
                    </a:cubicBezTo>
                    <a:cubicBezTo>
                      <a:pt x="1441" y="332"/>
                      <a:pt x="1441" y="332"/>
                      <a:pt x="1441" y="332"/>
                    </a:cubicBezTo>
                    <a:cubicBezTo>
                      <a:pt x="1448" y="331"/>
                      <a:pt x="1448" y="331"/>
                      <a:pt x="1448" y="331"/>
                    </a:cubicBezTo>
                    <a:cubicBezTo>
                      <a:pt x="1450" y="335"/>
                      <a:pt x="1450" y="335"/>
                      <a:pt x="1450" y="335"/>
                    </a:cubicBezTo>
                    <a:cubicBezTo>
                      <a:pt x="1460" y="335"/>
                      <a:pt x="1460" y="335"/>
                      <a:pt x="1460" y="335"/>
                    </a:cubicBezTo>
                    <a:cubicBezTo>
                      <a:pt x="1460" y="410"/>
                      <a:pt x="1460" y="410"/>
                      <a:pt x="1460" y="410"/>
                    </a:cubicBezTo>
                    <a:cubicBezTo>
                      <a:pt x="0" y="410"/>
                      <a:pt x="0" y="410"/>
                      <a:pt x="0" y="4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C51C768-DDBF-492A-AEE9-FB84566A7AF9}"/>
                </a:ext>
              </a:extLst>
            </p:cNvPr>
            <p:cNvSpPr/>
            <p:nvPr userDrawn="1"/>
          </p:nvSpPr>
          <p:spPr>
            <a:xfrm>
              <a:off x="0" y="6766560"/>
              <a:ext cx="12192000" cy="91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EFABC03F-8697-4F17-A0D2-BE9A342354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80397" y="2261021"/>
            <a:ext cx="1822927" cy="29914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65303B5-DD85-46D6-83F0-F8F9704B26E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823683" y="2242075"/>
            <a:ext cx="1831516" cy="29914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D26D92-7A63-40CE-8102-5A7B5C491A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07749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394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E4C200A-24A8-43AD-A980-E284C50657F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6113634" cy="6858000"/>
          </a:xfrm>
          <a:custGeom>
            <a:avLst/>
            <a:gdLst>
              <a:gd name="connsiteX0" fmla="*/ 0 w 3658111"/>
              <a:gd name="connsiteY0" fmla="*/ 0 h 6858000"/>
              <a:gd name="connsiteX1" fmla="*/ 3658111 w 3658111"/>
              <a:gd name="connsiteY1" fmla="*/ 0 h 6858000"/>
              <a:gd name="connsiteX2" fmla="*/ 3658111 w 3658111"/>
              <a:gd name="connsiteY2" fmla="*/ 6858000 h 6858000"/>
              <a:gd name="connsiteX3" fmla="*/ 0 w 3658111"/>
              <a:gd name="connsiteY3" fmla="*/ 6858000 h 6858000"/>
              <a:gd name="connsiteX4" fmla="*/ 0 w 3658111"/>
              <a:gd name="connsiteY4" fmla="*/ 0 h 6858000"/>
              <a:gd name="connsiteX0" fmla="*/ 0 w 6113634"/>
              <a:gd name="connsiteY0" fmla="*/ 0 h 6878548"/>
              <a:gd name="connsiteX1" fmla="*/ 3658111 w 6113634"/>
              <a:gd name="connsiteY1" fmla="*/ 0 h 6878548"/>
              <a:gd name="connsiteX2" fmla="*/ 6113634 w 6113634"/>
              <a:gd name="connsiteY2" fmla="*/ 6878548 h 6878548"/>
              <a:gd name="connsiteX3" fmla="*/ 0 w 6113634"/>
              <a:gd name="connsiteY3" fmla="*/ 6858000 h 6878548"/>
              <a:gd name="connsiteX4" fmla="*/ 0 w 6113634"/>
              <a:gd name="connsiteY4" fmla="*/ 0 h 6878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3634" h="6878548">
                <a:moveTo>
                  <a:pt x="0" y="0"/>
                </a:moveTo>
                <a:lnTo>
                  <a:pt x="3658111" y="0"/>
                </a:lnTo>
                <a:lnTo>
                  <a:pt x="6113634" y="6878548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8588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78A54E-ADE0-4B20-A88C-690FAD663931}"/>
              </a:ext>
            </a:extLst>
          </p:cNvPr>
          <p:cNvSpPr/>
          <p:nvPr userDrawn="1"/>
        </p:nvSpPr>
        <p:spPr>
          <a:xfrm>
            <a:off x="0" y="3429000"/>
            <a:ext cx="12191999" cy="342900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784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569D700-E037-4998-A0DA-F5B5D5EE32E1}"/>
              </a:ext>
            </a:extLst>
          </p:cNvPr>
          <p:cNvSpPr/>
          <p:nvPr userDrawn="1"/>
        </p:nvSpPr>
        <p:spPr>
          <a:xfrm flipV="1">
            <a:off x="0" y="0"/>
            <a:ext cx="12192000" cy="3789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479413-0908-4F1B-B00D-88B827F265C0}"/>
              </a:ext>
            </a:extLst>
          </p:cNvPr>
          <p:cNvGrpSpPr/>
          <p:nvPr userDrawn="1"/>
        </p:nvGrpSpPr>
        <p:grpSpPr>
          <a:xfrm>
            <a:off x="1457580" y="1983192"/>
            <a:ext cx="4076388" cy="2239699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2395B5FB-2FB7-4747-8FFE-A34DBA69401A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A2DB97C-C590-494B-A666-CECC7DAF6AEA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7A90A4A-2D67-4AA1-883C-9115032FA702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D633B68-5BA3-4701-B895-D8703D0ECF86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9FE301A-1EA6-4573-9E1D-742261443449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506B625-D842-43DE-ADA2-79390B1C7803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A67447DC-65F8-4891-90FB-5AB801AA7DC3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A29EC3AD-F3CE-4318-A41E-E1B408E6FDE8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C329336-9BF2-4A23-AE2C-EA48ABDD385E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9244D4A-05E4-4B40-B15D-77ACBB1CB682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6F85C54-B038-4DBB-810B-CA45525B3790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5410C2C-782F-41F6-99BD-DA31B99DF05E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6FAA7C6-22FE-4912-8B98-3A0FFF067C79}"/>
              </a:ext>
            </a:extLst>
          </p:cNvPr>
          <p:cNvGrpSpPr/>
          <p:nvPr userDrawn="1"/>
        </p:nvGrpSpPr>
        <p:grpSpPr>
          <a:xfrm>
            <a:off x="6680577" y="1989916"/>
            <a:ext cx="4076388" cy="2239699"/>
            <a:chOff x="-548507" y="477868"/>
            <a:chExt cx="11570449" cy="635717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8EEF549-7714-4288-ABBF-46E1C2FC8C0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7355042-C099-47B9-B223-40A7F758F443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C34BFF9-238A-4FFB-A6E7-E42537D61FAF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999F8B2-0DBF-4C8E-961D-9EE820852D47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D7C8F6C-DA0E-4219-AF12-ACCAC7BAA907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ED24E31-510B-4E7B-9018-BF076D099590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8FACA558-F05B-4989-A9A5-683C1F777B93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9D7086B4-5B76-4E5A-9AC7-85AB42CA26C3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CA48C1C-5D5B-4C81-97CE-D5E3C3764EC4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4C85D279-9378-4929-BE5A-06D1179561A5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43B1D55D-4F87-4D1E-9D2F-90310F341304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BD35A25-F4E6-4D07-98BA-6A1FF4DDC1B5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그림 개체 틀 2">
            <a:extLst>
              <a:ext uri="{FF2B5EF4-FFF2-40B4-BE49-F238E27FC236}">
                <a16:creationId xmlns:a16="http://schemas.microsoft.com/office/drawing/2014/main" id="{50B36027-6779-4469-8963-6EBC52BE3E3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69420" y="2083818"/>
            <a:ext cx="3055046" cy="184048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0" name="그림 개체 틀 2">
            <a:extLst>
              <a:ext uri="{FF2B5EF4-FFF2-40B4-BE49-F238E27FC236}">
                <a16:creationId xmlns:a16="http://schemas.microsoft.com/office/drawing/2014/main" id="{7D2D538E-C331-46A6-8771-FE9F6011EAD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92417" y="2083818"/>
            <a:ext cx="3055046" cy="184048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EB60A3A4-3046-4C28-98C0-D462D1E30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229223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5648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46D5B81-6AB2-4974-942F-E75441FD90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549A048-6C5C-4975-AAF7-E70C7E7896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602399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709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5198584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Line Color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prstClr val="white"/>
                </a:solidFill>
                <a:cs typeface="Arial" pitchFamily="34" charset="0"/>
              </a:rPr>
              <a:t>www.allppt.com</a:t>
            </a:r>
            <a:endParaRPr lang="ko-KR" altLang="en-US" sz="1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prstClr val="white"/>
                </a:solidFill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prstClr val="white"/>
                </a:solidFill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4143150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2664246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186703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655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41648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4ADC69E-7B21-41C9-B744-73AA54F21F65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01845" y="1742673"/>
            <a:ext cx="2042136" cy="2376264"/>
          </a:xfrm>
          <a:prstGeom prst="round2DiagRect">
            <a:avLst>
              <a:gd name="adj1" fmla="val 30184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21330B0B-9763-4244-802F-F7BE7B139D26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679716" y="1742673"/>
            <a:ext cx="2042136" cy="2376264"/>
          </a:xfrm>
          <a:prstGeom prst="round2DiagRect">
            <a:avLst>
              <a:gd name="adj1" fmla="val 29763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749222CF-6D36-44EA-879A-C5734EBAFFAA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457587" y="1742673"/>
            <a:ext cx="2042136" cy="2376264"/>
          </a:xfrm>
          <a:prstGeom prst="round2DiagRect">
            <a:avLst>
              <a:gd name="adj1" fmla="val 28917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A0637056-896D-4BB6-9D69-2C13D71FEC35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235458" y="1742673"/>
            <a:ext cx="2042136" cy="2376264"/>
          </a:xfrm>
          <a:prstGeom prst="round2DiagRect">
            <a:avLst>
              <a:gd name="adj1" fmla="val 33141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145658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5D493FB0-2EA2-48C2-A396-BB7BF79442A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0101086" cy="6858000"/>
          </a:xfrm>
          <a:prstGeom prst="round2DiagRect">
            <a:avLst>
              <a:gd name="adj1" fmla="val 37296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79046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69899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2918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5469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9866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4411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3113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36241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8932387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5388215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FFF94E-7B62-4C57-8F5B-595D21772393}" type="datetime1">
              <a:rPr lang="en-GB" smtClean="0"/>
              <a:t>09/10/2023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5F6554C-543C-405F-87BF-9B91551CC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060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0" y="67"/>
            <a:ext cx="12192000" cy="6858000"/>
          </a:xfrm>
          <a:prstGeom prst="frame">
            <a:avLst>
              <a:gd name="adj1" fmla="val 221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609600" y="376245"/>
            <a:ext cx="10972800" cy="67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sldNum" idx="12"/>
          </p:nvPr>
        </p:nvSpPr>
        <p:spPr>
          <a:xfrm>
            <a:off x="5794200" y="6333125"/>
            <a:ext cx="603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prstClr val="black"/>
                </a:solidFill>
              </a:rPr>
              <a:pPr/>
              <a:t>‹#›</a:t>
            </a:fld>
            <a:endParaRPr lang="e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592564"/>
      </p:ext>
    </p:extLst>
  </p:cSld>
  <p:clrMapOvr>
    <a:masterClrMapping/>
  </p:clrMapOvr>
  <p:transition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8897298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4407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8662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CD053A10-5BCF-4B0A-81B6-7659F3B13A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62000" y="1582965"/>
            <a:ext cx="3200400" cy="462733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99205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8918BA6-5866-4567-84E9-754B61F3D1B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743912" y="558205"/>
            <a:ext cx="4487992" cy="25107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B72749-C880-48DE-80E3-21B3B7C1BB1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423925" y="546208"/>
            <a:ext cx="3168352" cy="57717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169460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45968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9FF8990-F6EC-4C2E-B65A-729967260F1B}"/>
              </a:ext>
            </a:extLst>
          </p:cNvPr>
          <p:cNvGrpSpPr/>
          <p:nvPr userDrawn="1"/>
        </p:nvGrpSpPr>
        <p:grpSpPr>
          <a:xfrm>
            <a:off x="708173" y="1837593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A534EC4-50E0-4908-9103-968D3764391C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3D152EA-393E-40E6-A577-EBDC7E02C6E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AE41396-59B7-4111-B9F1-16C71A9557EC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4937534-CC74-470C-BA81-D58C912DA66F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A5D12A6-B9D5-48C2-B915-9AC7DA37CCE3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08EA481-CCF4-48A2-8170-4589385879F2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B962AE34-3846-4C77-B676-BF63303B2726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3C76E991-D98B-4424-8898-AB98CF5E82F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42FDEFA-6525-40B5-BC77-DF37CB758BDC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86D492AC-8BDF-4901-BF8A-657BD00CE6B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2D44DD40-A334-4331-9A64-1579C194CAA1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7634782-405F-42A3-951D-11363B20EE63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D11FB5D1-6034-4D83-A029-B1D1606432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28453" y="2011350"/>
            <a:ext cx="3849189" cy="231648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C91F5BA-6D8E-4BF0-B672-70F38251D5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300086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3360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96A8C094-CB00-443F-856E-6111688E7E76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3567065"/>
            <a:ext cx="12192000" cy="32909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3FACD69-BCC8-4A51-928A-A8276889CAEF}"/>
              </a:ext>
            </a:extLst>
          </p:cNvPr>
          <p:cNvSpPr/>
          <p:nvPr userDrawn="1"/>
        </p:nvSpPr>
        <p:spPr>
          <a:xfrm>
            <a:off x="0" y="3463090"/>
            <a:ext cx="12192000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14451397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37854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2C6B0DFC-1039-495D-8F3C-E6DB8A677F9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3"/>
            <a:ext cx="12192002" cy="37603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15771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0156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C1437342-4AAD-4065-B021-432B3D8C68CF}"/>
              </a:ext>
            </a:extLst>
          </p:cNvPr>
          <p:cNvGrpSpPr/>
          <p:nvPr userDrawn="1"/>
        </p:nvGrpSpPr>
        <p:grpSpPr>
          <a:xfrm>
            <a:off x="4484680" y="2679371"/>
            <a:ext cx="2029599" cy="3505672"/>
            <a:chOff x="1438761" y="2033015"/>
            <a:chExt cx="1980000" cy="3420000"/>
          </a:xfrm>
        </p:grpSpPr>
        <p:sp>
          <p:nvSpPr>
            <p:cNvPr id="3" name="Rounded Rectangle 41">
              <a:extLst>
                <a:ext uri="{FF2B5EF4-FFF2-40B4-BE49-F238E27FC236}">
                  <a16:creationId xmlns:a16="http://schemas.microsoft.com/office/drawing/2014/main" id="{1AC72540-6991-4FC9-92BE-D47A729E2BD3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" name="Rectangle 42">
              <a:extLst>
                <a:ext uri="{FF2B5EF4-FFF2-40B4-BE49-F238E27FC236}">
                  <a16:creationId xmlns:a16="http://schemas.microsoft.com/office/drawing/2014/main" id="{850DCCD1-8058-42A2-8AF2-D626EF7C1F8A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5F78D6D5-0F49-435F-9F3F-92FCB5A33A8A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6" name="Oval 44">
                <a:extLst>
                  <a:ext uri="{FF2B5EF4-FFF2-40B4-BE49-F238E27FC236}">
                    <a16:creationId xmlns:a16="http://schemas.microsoft.com/office/drawing/2014/main" id="{2D17DFFD-2B67-40BF-BD4E-AD2EA621D117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ounded Rectangle 45">
                <a:extLst>
                  <a:ext uri="{FF2B5EF4-FFF2-40B4-BE49-F238E27FC236}">
                    <a16:creationId xmlns:a16="http://schemas.microsoft.com/office/drawing/2014/main" id="{213E1FA9-E935-4A7B-99D8-21599EC06407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8" name="Group 5">
            <a:extLst>
              <a:ext uri="{FF2B5EF4-FFF2-40B4-BE49-F238E27FC236}">
                <a16:creationId xmlns:a16="http://schemas.microsoft.com/office/drawing/2014/main" id="{791A255F-72F6-471A-A665-C6F43C16B348}"/>
              </a:ext>
            </a:extLst>
          </p:cNvPr>
          <p:cNvGrpSpPr/>
          <p:nvPr userDrawn="1"/>
        </p:nvGrpSpPr>
        <p:grpSpPr>
          <a:xfrm>
            <a:off x="6976147" y="2717584"/>
            <a:ext cx="2029599" cy="3505672"/>
            <a:chOff x="1438761" y="2033015"/>
            <a:chExt cx="1980000" cy="3420000"/>
          </a:xfrm>
        </p:grpSpPr>
        <p:sp>
          <p:nvSpPr>
            <p:cNvPr id="9" name="Rounded Rectangle 41">
              <a:extLst>
                <a:ext uri="{FF2B5EF4-FFF2-40B4-BE49-F238E27FC236}">
                  <a16:creationId xmlns:a16="http://schemas.microsoft.com/office/drawing/2014/main" id="{16EDA227-0DEF-4F3E-B4C0-6E0411B6737F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Rectangle 42">
              <a:extLst>
                <a:ext uri="{FF2B5EF4-FFF2-40B4-BE49-F238E27FC236}">
                  <a16:creationId xmlns:a16="http://schemas.microsoft.com/office/drawing/2014/main" id="{E29776C8-7281-4534-8A06-6A087A56BD54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1" name="Group 6">
              <a:extLst>
                <a:ext uri="{FF2B5EF4-FFF2-40B4-BE49-F238E27FC236}">
                  <a16:creationId xmlns:a16="http://schemas.microsoft.com/office/drawing/2014/main" id="{C7EC6806-DC3F-4279-AB0E-702DB65522A0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2" name="Oval 44">
                <a:extLst>
                  <a:ext uri="{FF2B5EF4-FFF2-40B4-BE49-F238E27FC236}">
                    <a16:creationId xmlns:a16="http://schemas.microsoft.com/office/drawing/2014/main" id="{F0BC878E-0393-4F8A-847E-1FFF2B3A6F8C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ounded Rectangle 45">
                <a:extLst>
                  <a:ext uri="{FF2B5EF4-FFF2-40B4-BE49-F238E27FC236}">
                    <a16:creationId xmlns:a16="http://schemas.microsoft.com/office/drawing/2014/main" id="{AF68E93E-B3A4-4FB4-8136-E2AF9E8E9009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4" name="Group 5">
            <a:extLst>
              <a:ext uri="{FF2B5EF4-FFF2-40B4-BE49-F238E27FC236}">
                <a16:creationId xmlns:a16="http://schemas.microsoft.com/office/drawing/2014/main" id="{85A0A981-BFFD-478C-BE78-EF62DFC20D4A}"/>
              </a:ext>
            </a:extLst>
          </p:cNvPr>
          <p:cNvGrpSpPr/>
          <p:nvPr userDrawn="1"/>
        </p:nvGrpSpPr>
        <p:grpSpPr>
          <a:xfrm>
            <a:off x="9467615" y="2727858"/>
            <a:ext cx="2029599" cy="3505672"/>
            <a:chOff x="1438761" y="2033015"/>
            <a:chExt cx="1980000" cy="3420000"/>
          </a:xfrm>
        </p:grpSpPr>
        <p:sp>
          <p:nvSpPr>
            <p:cNvPr id="15" name="Rounded Rectangle 41">
              <a:extLst>
                <a:ext uri="{FF2B5EF4-FFF2-40B4-BE49-F238E27FC236}">
                  <a16:creationId xmlns:a16="http://schemas.microsoft.com/office/drawing/2014/main" id="{5301B2B1-E6B2-4CAA-90B5-32945916C4EF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Rectangle 42">
              <a:extLst>
                <a:ext uri="{FF2B5EF4-FFF2-40B4-BE49-F238E27FC236}">
                  <a16:creationId xmlns:a16="http://schemas.microsoft.com/office/drawing/2014/main" id="{98E8AE6E-9F27-49BA-BF78-FD704211F7DE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7" name="Group 6">
              <a:extLst>
                <a:ext uri="{FF2B5EF4-FFF2-40B4-BE49-F238E27FC236}">
                  <a16:creationId xmlns:a16="http://schemas.microsoft.com/office/drawing/2014/main" id="{6C658463-591E-4133-90A9-DC8E327A9D83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8" name="Oval 44">
                <a:extLst>
                  <a:ext uri="{FF2B5EF4-FFF2-40B4-BE49-F238E27FC236}">
                    <a16:creationId xmlns:a16="http://schemas.microsoft.com/office/drawing/2014/main" id="{247AB6D7-90B0-4608-B64A-7506BBD6624D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ounded Rectangle 45">
                <a:extLst>
                  <a:ext uri="{FF2B5EF4-FFF2-40B4-BE49-F238E27FC236}">
                    <a16:creationId xmlns:a16="http://schemas.microsoft.com/office/drawing/2014/main" id="{4E7F4089-60C9-4EC1-B17C-C3CE5A555D72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E8E9D92-4CE1-47D2-A809-9E8B6FB57C7C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602823" y="3009935"/>
            <a:ext cx="1797978" cy="27947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C588106A-2CF3-48D0-9AA0-96C3A18A94C1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094290" y="3009935"/>
            <a:ext cx="1797978" cy="27947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658D9AD7-4610-4974-9F90-635DC1891B81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585758" y="3009935"/>
            <a:ext cx="1797978" cy="27947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71168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1421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">
            <a:extLst>
              <a:ext uri="{FF2B5EF4-FFF2-40B4-BE49-F238E27FC236}">
                <a16:creationId xmlns:a16="http://schemas.microsoft.com/office/drawing/2014/main" id="{38004867-5566-4A48-8987-60D94ADF1FA2}"/>
              </a:ext>
            </a:extLst>
          </p:cNvPr>
          <p:cNvSpPr/>
          <p:nvPr userDrawn="1"/>
        </p:nvSpPr>
        <p:spPr>
          <a:xfrm>
            <a:off x="0" y="863125"/>
            <a:ext cx="6546079" cy="513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A5FB060-C4E2-4B67-AE6B-A21032F70DA5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096000" y="2959216"/>
            <a:ext cx="6096000" cy="270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18573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6036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2072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31744270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397108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3CB5-68E3-4A18-AE41-0D84273C47C6}" type="datetime1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F1CFA-19AC-470E-8F4E-485BDBFB39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60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489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2265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36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9.sv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5.sv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5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1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5.png"/><Relationship Id="rId5" Type="http://schemas.openxmlformats.org/officeDocument/2006/relationships/image" Target="../media/image43.JPG"/><Relationship Id="rId4" Type="http://schemas.openxmlformats.org/officeDocument/2006/relationships/image" Target="../media/image42.jpeg"/><Relationship Id="rId9" Type="http://schemas.openxmlformats.org/officeDocument/2006/relationships/image" Target="../media/image4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 txBox="1">
            <a:spLocks/>
          </p:cNvSpPr>
          <p:nvPr/>
        </p:nvSpPr>
        <p:spPr>
          <a:xfrm>
            <a:off x="2363108" y="3167554"/>
            <a:ext cx="8621694" cy="893979"/>
          </a:xfrm>
          <a:prstGeom prst="rect">
            <a:avLst/>
          </a:prstGeom>
        </p:spPr>
        <p:txBody>
          <a:bodyPr vert="horz" wrap="square" lIns="0" tIns="7509" rIns="0" bIns="0" numCol="1" rtlCol="0" anchor="t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57">
              <a:spcBef>
                <a:spcPts val="59"/>
              </a:spcBef>
            </a:pPr>
            <a:r>
              <a:rPr lang="hy-AM" sz="3200" b="1" spc="94" dirty="0">
                <a:solidFill>
                  <a:schemeClr val="accent6">
                    <a:lumMod val="50000"/>
                  </a:schemeClr>
                </a:solidFill>
                <a:latin typeface="GHEA Grapalat" panose="02000506050000020003" pitchFamily="50" charset="0"/>
                <a:cs typeface="Lucida Sans Unicode"/>
              </a:rPr>
              <a:t>Կայուն </a:t>
            </a:r>
            <a:r>
              <a:rPr lang="ru-RU" sz="3200" b="1" spc="94" dirty="0">
                <a:solidFill>
                  <a:schemeClr val="accent6">
                    <a:lumMod val="50000"/>
                  </a:schemeClr>
                </a:solidFill>
                <a:latin typeface="GHEA Grapalat" panose="02000506050000020003" pitchFamily="50" charset="0"/>
                <a:cs typeface="Lucida Sans Unicode"/>
              </a:rPr>
              <a:t>(</a:t>
            </a:r>
            <a:r>
              <a:rPr lang="hy-AM" sz="3200" b="1" spc="94" dirty="0" err="1">
                <a:solidFill>
                  <a:schemeClr val="accent6">
                    <a:lumMod val="50000"/>
                  </a:schemeClr>
                </a:solidFill>
                <a:latin typeface="GHEA Grapalat" panose="02000506050000020003" pitchFamily="50" charset="0"/>
                <a:cs typeface="Lucida Sans Unicode"/>
              </a:rPr>
              <a:t>հարատև</a:t>
            </a:r>
            <a:r>
              <a:rPr lang="ru-RU" sz="3200" b="1" spc="94" dirty="0">
                <a:solidFill>
                  <a:schemeClr val="accent6">
                    <a:lumMod val="50000"/>
                  </a:schemeClr>
                </a:solidFill>
                <a:latin typeface="GHEA Grapalat" panose="02000506050000020003" pitchFamily="50" charset="0"/>
                <a:cs typeface="Lucida Sans Unicode"/>
              </a:rPr>
              <a:t>)</a:t>
            </a:r>
            <a:r>
              <a:rPr lang="hy-AM" sz="3200" b="1" spc="94" dirty="0">
                <a:solidFill>
                  <a:schemeClr val="accent6">
                    <a:lumMod val="50000"/>
                  </a:schemeClr>
                </a:solidFill>
                <a:latin typeface="GHEA Grapalat" panose="02000506050000020003" pitchFamily="50" charset="0"/>
                <a:cs typeface="Lucida Sans Unicode"/>
              </a:rPr>
              <a:t> ֆինանսների ազգային ճանապարհային քարտեզ</a:t>
            </a:r>
            <a:endParaRPr lang="hy-AM" sz="3200" b="1" spc="143" dirty="0">
              <a:solidFill>
                <a:schemeClr val="accent6">
                  <a:lumMod val="50000"/>
                </a:schemeClr>
              </a:solidFill>
              <a:latin typeface="GHEA Grapalat" panose="02000506050000020003" pitchFamily="50" charset="0"/>
              <a:cs typeface="Lucida Sans Unicode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2354316" y="872739"/>
            <a:ext cx="7620001" cy="893979"/>
          </a:xfrm>
          <a:prstGeom prst="rect">
            <a:avLst/>
          </a:prstGeom>
        </p:spPr>
        <p:txBody>
          <a:bodyPr vert="horz" wrap="square" lIns="0" tIns="7509" rIns="0" bIns="0" numCol="1" rtlCol="0" anchor="t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57">
              <a:spcBef>
                <a:spcPts val="59"/>
              </a:spcBef>
            </a:pPr>
            <a:r>
              <a:rPr lang="hy-AM" sz="3200" b="1" spc="94" dirty="0">
                <a:solidFill>
                  <a:schemeClr val="tx1">
                    <a:lumMod val="85000"/>
                    <a:lumOff val="15000"/>
                  </a:schemeClr>
                </a:solidFill>
                <a:latin typeface="GHEA Grapalat" panose="02000506050000020003" pitchFamily="50" charset="0"/>
                <a:cs typeface="Lucida Sans Unicode"/>
              </a:rPr>
              <a:t>ՀԱՅԱՍՏԱՆԻ ՀԱՆՐԱՊԵՏՈՒԹՅԱՆ ԿԵՆՏՐՈՆԱԿԱՆ ԲԱՆԿ</a:t>
            </a:r>
            <a:endParaRPr lang="hy-AM" sz="3200" b="1" spc="143" dirty="0">
              <a:solidFill>
                <a:schemeClr val="tx1">
                  <a:lumMod val="85000"/>
                  <a:lumOff val="15000"/>
                </a:schemeClr>
              </a:solidFill>
              <a:latin typeface="GHEA Grapalat" panose="02000506050000020003" pitchFamily="50" charset="0"/>
              <a:cs typeface="Lucida Sans Unicod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CBC091-6ECC-46AF-B54A-D8F9BD0FA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72" y="717715"/>
            <a:ext cx="576668" cy="5601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9639DA-9AF6-4A28-AE96-CC4225A548DD}"/>
              </a:ext>
            </a:extLst>
          </p:cNvPr>
          <p:cNvSpPr txBox="1"/>
          <p:nvPr/>
        </p:nvSpPr>
        <p:spPr>
          <a:xfrm>
            <a:off x="549865" y="5867630"/>
            <a:ext cx="107468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hy-AM" altLang="ko-KR" sz="2400" b="1" dirty="0">
                <a:latin typeface="GHEA Grapalat" panose="02000506050000020003" pitchFamily="50" charset="0"/>
                <a:cs typeface="Arial" pitchFamily="34" charset="0"/>
              </a:rPr>
              <a:t>2023</a:t>
            </a:r>
            <a:endParaRPr lang="ko-KR" altLang="en-US" sz="2400" b="1" dirty="0">
              <a:latin typeface="GHEA Grapalat" panose="02000506050000020003" pitchFamily="50" charset="0"/>
              <a:cs typeface="Arial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D76A22-9ABB-483A-BDC5-3BD84DA20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55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6ADA5C-A84C-46D7-8B28-7E574859B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678" y="6074292"/>
            <a:ext cx="388013" cy="36561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softEdge rad="31750"/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73D1FF-CA5C-4BB8-A833-ACB21DB34245}"/>
              </a:ext>
            </a:extLst>
          </p:cNvPr>
          <p:cNvCxnSpPr>
            <a:cxnSpLocks/>
          </p:cNvCxnSpPr>
          <p:nvPr/>
        </p:nvCxnSpPr>
        <p:spPr>
          <a:xfrm>
            <a:off x="1068901" y="939643"/>
            <a:ext cx="10054197" cy="0"/>
          </a:xfrm>
          <a:prstGeom prst="line">
            <a:avLst/>
          </a:prstGeom>
          <a:ln w="73025" cmpd="tri">
            <a:solidFill>
              <a:srgbClr val="0E62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AAEF6A-7025-4DF0-9CB2-A7BF5C669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1CFA-19AC-470E-8F4E-485BDBFB3999}" type="slidenum">
              <a:rPr lang="en-GB" smtClean="0"/>
              <a:t>2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F4BD32-5D2C-48E4-812D-1AA6B1A3B2C1}"/>
              </a:ext>
            </a:extLst>
          </p:cNvPr>
          <p:cNvSpPr txBox="1"/>
          <p:nvPr/>
        </p:nvSpPr>
        <p:spPr>
          <a:xfrm>
            <a:off x="1825834" y="376018"/>
            <a:ext cx="9297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57" algn="ctr"/>
            <a:r>
              <a:rPr lang="hy-AM" sz="2800" b="1" dirty="0">
                <a:solidFill>
                  <a:schemeClr val="accent6">
                    <a:lumMod val="50000"/>
                  </a:schemeClr>
                </a:solidFill>
                <a:latin typeface="GHEA Grapalat" panose="02000506050000020003" pitchFamily="50" charset="0"/>
                <a:ea typeface="+mj-ea"/>
                <a:cs typeface="+mj-cs"/>
              </a:rPr>
              <a:t>Կլիմայական </a:t>
            </a:r>
            <a:r>
              <a:rPr lang="hy-AM" sz="2800" b="1" dirty="0" err="1">
                <a:solidFill>
                  <a:schemeClr val="accent6">
                    <a:lumMod val="50000"/>
                  </a:schemeClr>
                </a:solidFill>
                <a:latin typeface="GHEA Grapalat" panose="02000506050000020003" pitchFamily="50" charset="0"/>
                <a:ea typeface="+mj-ea"/>
                <a:cs typeface="+mj-cs"/>
              </a:rPr>
              <a:t>ռիսկերից</a:t>
            </a:r>
            <a:r>
              <a:rPr lang="hy-AM" sz="2800" b="1" dirty="0">
                <a:solidFill>
                  <a:schemeClr val="accent6">
                    <a:lumMod val="50000"/>
                  </a:schemeClr>
                </a:solidFill>
                <a:latin typeface="GHEA Grapalat" panose="02000506050000020003" pitchFamily="50" charset="0"/>
                <a:ea typeface="+mj-ea"/>
                <a:cs typeface="+mj-cs"/>
              </a:rPr>
              <a:t> բխող ֆինանսական </a:t>
            </a:r>
            <a:r>
              <a:rPr lang="hy-AM" sz="2800" b="1" dirty="0" err="1">
                <a:solidFill>
                  <a:schemeClr val="accent6">
                    <a:lumMod val="50000"/>
                  </a:schemeClr>
                </a:solidFill>
                <a:latin typeface="GHEA Grapalat" panose="02000506050000020003" pitchFamily="50" charset="0"/>
                <a:ea typeface="+mj-ea"/>
                <a:cs typeface="+mj-cs"/>
              </a:rPr>
              <a:t>ռիսկեր</a:t>
            </a:r>
            <a:endParaRPr lang="hy-AM" sz="2800" b="1" dirty="0">
              <a:solidFill>
                <a:schemeClr val="accent6">
                  <a:lumMod val="50000"/>
                </a:schemeClr>
              </a:solidFill>
              <a:latin typeface="GHEA Grapalat" panose="02000506050000020003" pitchFamily="50" charset="0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5358AC-BD34-4B17-B74E-4938ED062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09" y="1342282"/>
            <a:ext cx="10716491" cy="461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224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09CC9D-EBDD-47BF-8BC7-8E1E013157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85190" y="343669"/>
            <a:ext cx="9969501" cy="724247"/>
          </a:xfrm>
        </p:spPr>
        <p:txBody>
          <a:bodyPr/>
          <a:lstStyle/>
          <a:p>
            <a:r>
              <a:rPr lang="hy-AM" sz="2800" b="1" kern="0" spc="94" dirty="0">
                <a:solidFill>
                  <a:srgbClr val="70AD47">
                    <a:lumMod val="50000"/>
                  </a:srgbClr>
                </a:solidFill>
                <a:latin typeface="GHEA Grapalat" panose="02000506050000020003" pitchFamily="50" charset="0"/>
                <a:cs typeface="Lucida Sans Unicode"/>
              </a:rPr>
              <a:t>Ճանապարհային քարտեզի հենասյուներ և գործողություններ</a:t>
            </a:r>
            <a:endParaRPr lang="en-US" sz="2800" b="1" kern="0" spc="94" dirty="0">
              <a:solidFill>
                <a:srgbClr val="70AD47">
                  <a:lumMod val="50000"/>
                </a:srgbClr>
              </a:solidFill>
              <a:latin typeface="GHEA Grapalat" panose="02000506050000020003" pitchFamily="50" charset="0"/>
              <a:cs typeface="Lucida Sans Unicod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992FC2-97D7-44D6-992F-7C561A819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678" y="6074292"/>
            <a:ext cx="388013" cy="36561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softEdge rad="31750"/>
          </a:effectLst>
        </p:spPr>
      </p:pic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B94A0D19-6833-4BD4-AC32-13451961BAEE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BF1CFA-19AC-470E-8F4E-485BDBFB3999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3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AE05FE-87C3-47A2-A043-3FAA776B3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026" y="1353783"/>
            <a:ext cx="7646126" cy="508612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4DD18E-4FB2-4797-98E7-8FA4C199768B}"/>
              </a:ext>
            </a:extLst>
          </p:cNvPr>
          <p:cNvCxnSpPr>
            <a:cxnSpLocks/>
          </p:cNvCxnSpPr>
          <p:nvPr/>
        </p:nvCxnSpPr>
        <p:spPr>
          <a:xfrm flipV="1">
            <a:off x="1854926" y="1155674"/>
            <a:ext cx="9213668" cy="106050"/>
          </a:xfrm>
          <a:prstGeom prst="line">
            <a:avLst/>
          </a:prstGeom>
          <a:ln w="73025" cmpd="tri">
            <a:solidFill>
              <a:srgbClr val="0E62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365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564409"/>
          </a:xfrm>
        </p:spPr>
        <p:txBody>
          <a:bodyPr/>
          <a:lstStyle/>
          <a:p>
            <a:r>
              <a:rPr lang="hy-AM" sz="2800" b="1" kern="0" spc="94" dirty="0" err="1">
                <a:solidFill>
                  <a:srgbClr val="70AD47">
                    <a:lumMod val="50000"/>
                  </a:srgbClr>
                </a:solidFill>
                <a:latin typeface="GHEA Grapalat" panose="02000506050000020003" pitchFamily="50" charset="0"/>
                <a:cs typeface="Lucida Sans Unicode"/>
              </a:rPr>
              <a:t>Հենասյուների</a:t>
            </a:r>
            <a:r>
              <a:rPr lang="hy-AM" sz="2800" b="1" kern="0" spc="94" dirty="0">
                <a:solidFill>
                  <a:srgbClr val="70AD47">
                    <a:lumMod val="50000"/>
                  </a:srgbClr>
                </a:solidFill>
                <a:latin typeface="GHEA Grapalat" panose="02000506050000020003" pitchFamily="50" charset="0"/>
                <a:cs typeface="Lucida Sans Unicode"/>
              </a:rPr>
              <a:t> նկարագրություն</a:t>
            </a:r>
            <a:endParaRPr lang="en-US" sz="2800" b="1" kern="0" spc="94" dirty="0">
              <a:solidFill>
                <a:srgbClr val="70AD47">
                  <a:lumMod val="50000"/>
                </a:srgbClr>
              </a:solidFill>
              <a:latin typeface="GHEA Grapalat" panose="02000506050000020003" pitchFamily="50" charset="0"/>
              <a:cs typeface="Lucida Sans Unicode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991688-2EF9-4BFC-A755-0B2E7BB03278}"/>
              </a:ext>
            </a:extLst>
          </p:cNvPr>
          <p:cNvSpPr txBox="1"/>
          <p:nvPr/>
        </p:nvSpPr>
        <p:spPr>
          <a:xfrm>
            <a:off x="3376139" y="5046768"/>
            <a:ext cx="7052539" cy="130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y-AM" altLang="ko-KR" sz="16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Ձևավորել</a:t>
            </a:r>
            <a:r>
              <a:rPr kumimoji="0" lang="hy-AM" altLang="ko-KR" sz="1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 իրազեկում և գիտելիք</a:t>
            </a:r>
            <a:r>
              <a:rPr kumimoji="0" lang="en-US" altLang="ko-KR" sz="1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: </a:t>
            </a:r>
            <a:r>
              <a:rPr kumimoji="0" lang="hy-AM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Բարձրացնել կայունության ռիսկերի և հնարավորությունների մասին իրազեկությունը Հայաստանում, զարգացնել կարողությունները ԿԲ-ի ներսում և ֆինանսական շուկայի մասնակիցների շրջանում:</a:t>
            </a:r>
            <a:endParaRPr kumimoji="0" lang="en-US" altLang="ko-KR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HEA Grapalat" panose="02000506050000020003" pitchFamily="50" charset="0"/>
              <a:ea typeface="Arial Unicode MS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BFB166-A93A-4629-814C-6A4BD92905BB}"/>
              </a:ext>
            </a:extLst>
          </p:cNvPr>
          <p:cNvSpPr txBox="1"/>
          <p:nvPr/>
        </p:nvSpPr>
        <p:spPr>
          <a:xfrm>
            <a:off x="3145197" y="1354837"/>
            <a:ext cx="76509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y-AM" altLang="ko-KR" sz="1600" b="1" i="1" dirty="0">
                <a:latin typeface="GHEA Grapalat" panose="02000506050000020003" pitchFamily="50" charset="0"/>
                <a:ea typeface="Arial Unicode MS"/>
                <a:cs typeface="Arial" pitchFamily="34" charset="0"/>
              </a:rPr>
              <a:t>Մոբիլիզացնել կայուն ֆինանսները և ֆինանսավորումը: </a:t>
            </a:r>
            <a:r>
              <a:rPr kumimoji="0" lang="hy-AM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Ռիսկի վրա հիմնված, </a:t>
            </a:r>
            <a:r>
              <a:rPr kumimoji="0" lang="hy-AM" altLang="ko-KR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շուկայամետ</a:t>
            </a:r>
            <a:r>
              <a:rPr kumimoji="0" lang="hy-AM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 և կայուն </a:t>
            </a:r>
            <a:r>
              <a:rPr kumimoji="0" lang="hy-AM" altLang="ko-KR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ձևով</a:t>
            </a:r>
            <a:r>
              <a:rPr kumimoji="0" lang="hy-AM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 հեշտացնել կապիտալի հոսքը դեպի արդյունաբերություն և գործունեություններ, որոնք համահունչ են Հայաստանի ցածր ածխածնային </a:t>
            </a:r>
            <a:r>
              <a:rPr kumimoji="0" lang="hy-AM" altLang="ko-KR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հավակնություններին</a:t>
            </a:r>
            <a:r>
              <a:rPr kumimoji="0" lang="hy-AM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:</a:t>
            </a:r>
            <a:endParaRPr kumimoji="0" lang="en-US" altLang="ko-KR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HEA Grapalat" panose="02000506050000020003" pitchFamily="50" charset="0"/>
              <a:ea typeface="Arial Unicode MS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84962D-1A0F-4E79-8A3D-9FFE55A69C03}"/>
              </a:ext>
            </a:extLst>
          </p:cNvPr>
          <p:cNvSpPr txBox="1"/>
          <p:nvPr/>
        </p:nvSpPr>
        <p:spPr>
          <a:xfrm>
            <a:off x="3376139" y="2611404"/>
            <a:ext cx="7354338" cy="1100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y-AM" altLang="ko-KR" sz="1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Ընդլայնել շուկաները: </a:t>
            </a:r>
            <a:r>
              <a:rPr kumimoji="0" lang="hy-AM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Բարելավել գիտելիքների փոխանցումը, նվազեցնել</a:t>
            </a:r>
            <a:r>
              <a:rPr kumimoji="0" lang="en-US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 </a:t>
            </a:r>
            <a:r>
              <a:rPr kumimoji="0" lang="hy-AM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տեղեկատվական </a:t>
            </a:r>
            <a:r>
              <a:rPr kumimoji="0" lang="hy-AM" altLang="ko-KR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անհամաչափությունները</a:t>
            </a:r>
            <a:r>
              <a:rPr kumimoji="0" lang="hy-AM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, ապահովել շուկայի վստահությունը և ամրապնդել կայուն ֆինանսավորման համար նպաստավոր միջավայր:</a:t>
            </a:r>
            <a:endParaRPr kumimoji="0" lang="en-US" altLang="ko-KR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HEA Grapalat" panose="02000506050000020003" pitchFamily="50" charset="0"/>
              <a:ea typeface="Arial Unicode MS"/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7CAEF2-8D5C-46D9-B6A3-620F05C988BF}"/>
              </a:ext>
            </a:extLst>
          </p:cNvPr>
          <p:cNvSpPr txBox="1"/>
          <p:nvPr/>
        </p:nvSpPr>
        <p:spPr>
          <a:xfrm>
            <a:off x="3145197" y="3844824"/>
            <a:ext cx="73543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y-AM" altLang="ko-KR" sz="1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Ներդնել կայուն ֆինանսները: </a:t>
            </a:r>
            <a:r>
              <a:rPr kumimoji="0" lang="hy-AM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Ուղղորդել ֆինանսական հատվածի մասնակիցներին իրենց բիզնես որոշումների մեջ </a:t>
            </a:r>
            <a:r>
              <a:rPr lang="hy-AM" altLang="ko-KR" sz="1600" dirty="0">
                <a:latin typeface="GHEA Grapalat" panose="02000506050000020003" pitchFamily="50" charset="0"/>
                <a:ea typeface="Arial Unicode MS"/>
                <a:cs typeface="Arial" pitchFamily="34" charset="0"/>
              </a:rPr>
              <a:t>Բնապահպանական, սոցիալական և կառավարչական </a:t>
            </a:r>
            <a:r>
              <a:rPr lang="en-US" altLang="ko-KR" sz="1600" dirty="0">
                <a:latin typeface="GHEA Grapalat" panose="02000506050000020003" pitchFamily="50" charset="0"/>
                <a:ea typeface="Arial Unicode MS"/>
                <a:cs typeface="Arial" pitchFamily="34" charset="0"/>
              </a:rPr>
              <a:t>(</a:t>
            </a:r>
            <a:r>
              <a:rPr lang="hy-AM" altLang="ko-KR" sz="1600" dirty="0">
                <a:latin typeface="GHEA Grapalat" panose="02000506050000020003" pitchFamily="50" charset="0"/>
                <a:ea typeface="Arial Unicode MS"/>
                <a:cs typeface="Arial" pitchFamily="34" charset="0"/>
              </a:rPr>
              <a:t>ԲՍԿ</a:t>
            </a:r>
            <a:r>
              <a:rPr lang="ru-RU" altLang="ko-KR" sz="1600" dirty="0">
                <a:latin typeface="GHEA Grapalat" panose="02000506050000020003" pitchFamily="50" charset="0"/>
                <a:ea typeface="Arial Unicode MS"/>
                <a:cs typeface="Arial" pitchFamily="34" charset="0"/>
              </a:rPr>
              <a:t>)</a:t>
            </a:r>
            <a:r>
              <a:rPr kumimoji="0" lang="hy-AM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 սկզբունքների ներդրման հարցում</a:t>
            </a:r>
            <a:r>
              <a:rPr kumimoji="0" lang="en-US" altLang="ko-K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Arial Unicode MS"/>
              <a:cs typeface="Arial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4195B27-A18C-4A79-B762-5505264C1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678" y="6074292"/>
            <a:ext cx="388013" cy="36561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softEdge rad="31750"/>
          </a:effec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EDDF29-3E9D-4C6B-8DE0-07848943DB64}"/>
              </a:ext>
            </a:extLst>
          </p:cNvPr>
          <p:cNvCxnSpPr>
            <a:cxnSpLocks/>
          </p:cNvCxnSpPr>
          <p:nvPr/>
        </p:nvCxnSpPr>
        <p:spPr>
          <a:xfrm>
            <a:off x="2307772" y="1060365"/>
            <a:ext cx="8191763" cy="0"/>
          </a:xfrm>
          <a:prstGeom prst="line">
            <a:avLst/>
          </a:prstGeom>
          <a:ln w="73025" cmpd="tri">
            <a:solidFill>
              <a:srgbClr val="0E62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69F0402C-1C92-47D3-B0A4-1533E83CD9D0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BF1CFA-19AC-470E-8F4E-485BDBFB3999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4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6612D5-9E5F-41E0-B1A4-62464CF631A4}"/>
              </a:ext>
            </a:extLst>
          </p:cNvPr>
          <p:cNvGrpSpPr/>
          <p:nvPr/>
        </p:nvGrpSpPr>
        <p:grpSpPr>
          <a:xfrm>
            <a:off x="1714682" y="1231801"/>
            <a:ext cx="767825" cy="794412"/>
            <a:chOff x="461885" y="1815414"/>
            <a:chExt cx="1135708" cy="1056524"/>
          </a:xfrm>
        </p:grpSpPr>
        <p:pic>
          <p:nvPicPr>
            <p:cNvPr id="25" name="Graphic 24" descr="Money with solid fill">
              <a:extLst>
                <a:ext uri="{FF2B5EF4-FFF2-40B4-BE49-F238E27FC236}">
                  <a16:creationId xmlns:a16="http://schemas.microsoft.com/office/drawing/2014/main" id="{EBFA08D6-7321-46A3-A89E-4737A582A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1895" y="1954138"/>
              <a:ext cx="655688" cy="655688"/>
            </a:xfrm>
            <a:prstGeom prst="rect">
              <a:avLst/>
            </a:prstGeom>
          </p:spPr>
        </p:pic>
        <p:sp>
          <p:nvSpPr>
            <p:cNvPr id="27" name="Circle: Hollow 22">
              <a:extLst>
                <a:ext uri="{FF2B5EF4-FFF2-40B4-BE49-F238E27FC236}">
                  <a16:creationId xmlns:a16="http://schemas.microsoft.com/office/drawing/2014/main" id="{E5BA7D51-49CE-4049-8563-98BD32A2F77D}"/>
                </a:ext>
              </a:extLst>
            </p:cNvPr>
            <p:cNvSpPr/>
            <p:nvPr/>
          </p:nvSpPr>
          <p:spPr>
            <a:xfrm>
              <a:off x="461885" y="1815414"/>
              <a:ext cx="1135708" cy="1056524"/>
            </a:xfrm>
            <a:prstGeom prst="donut">
              <a:avLst>
                <a:gd name="adj" fmla="val 612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343"/>
              <a:endParaRPr lang="en-US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CE3F00C-40BE-4B00-99A8-DCE6A7BD72BF}"/>
              </a:ext>
            </a:extLst>
          </p:cNvPr>
          <p:cNvGrpSpPr/>
          <p:nvPr/>
        </p:nvGrpSpPr>
        <p:grpSpPr>
          <a:xfrm>
            <a:off x="1973177" y="2591554"/>
            <a:ext cx="804558" cy="744199"/>
            <a:chOff x="11284373" y="2969402"/>
            <a:chExt cx="2048516" cy="1871135"/>
          </a:xfrm>
        </p:grpSpPr>
        <p:sp>
          <p:nvSpPr>
            <p:cNvPr id="28" name="Circle: Hollow 27">
              <a:extLst>
                <a:ext uri="{FF2B5EF4-FFF2-40B4-BE49-F238E27FC236}">
                  <a16:creationId xmlns:a16="http://schemas.microsoft.com/office/drawing/2014/main" id="{CC0EB81E-9333-409B-A096-40281CA35597}"/>
                </a:ext>
              </a:extLst>
            </p:cNvPr>
            <p:cNvSpPr/>
            <p:nvPr/>
          </p:nvSpPr>
          <p:spPr>
            <a:xfrm>
              <a:off x="11284373" y="2969402"/>
              <a:ext cx="2048516" cy="1871135"/>
            </a:xfrm>
            <a:prstGeom prst="donut">
              <a:avLst>
                <a:gd name="adj" fmla="val 6121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343"/>
              <a:endPara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9" name="Graphic 28" descr="Tools with solid fill">
              <a:extLst>
                <a:ext uri="{FF2B5EF4-FFF2-40B4-BE49-F238E27FC236}">
                  <a16:creationId xmlns:a16="http://schemas.microsoft.com/office/drawing/2014/main" id="{6450AF0A-3D31-4EC9-9BA7-A6128BE08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769077" y="3306400"/>
              <a:ext cx="1079107" cy="1079107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F159C64-5EE0-43B1-A05A-22C679447DB9}"/>
              </a:ext>
            </a:extLst>
          </p:cNvPr>
          <p:cNvGrpSpPr/>
          <p:nvPr/>
        </p:nvGrpSpPr>
        <p:grpSpPr>
          <a:xfrm>
            <a:off x="1503214" y="3749646"/>
            <a:ext cx="804558" cy="794409"/>
            <a:chOff x="941175" y="3429000"/>
            <a:chExt cx="2048516" cy="1871134"/>
          </a:xfrm>
        </p:grpSpPr>
        <p:pic>
          <p:nvPicPr>
            <p:cNvPr id="30" name="Graphic 29" descr="Open hand with plant with solid fill">
              <a:extLst>
                <a:ext uri="{FF2B5EF4-FFF2-40B4-BE49-F238E27FC236}">
                  <a16:creationId xmlns:a16="http://schemas.microsoft.com/office/drawing/2014/main" id="{39492D53-52AF-4A60-AC5E-469289594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45522" y="3735692"/>
              <a:ext cx="1148435" cy="1148435"/>
            </a:xfrm>
            <a:prstGeom prst="rect">
              <a:avLst/>
            </a:prstGeom>
          </p:spPr>
        </p:pic>
        <p:sp>
          <p:nvSpPr>
            <p:cNvPr id="31" name="Circle: Hollow 22">
              <a:extLst>
                <a:ext uri="{FF2B5EF4-FFF2-40B4-BE49-F238E27FC236}">
                  <a16:creationId xmlns:a16="http://schemas.microsoft.com/office/drawing/2014/main" id="{3FF0BD2F-B6B2-482C-918C-0A5225E16D8B}"/>
                </a:ext>
              </a:extLst>
            </p:cNvPr>
            <p:cNvSpPr/>
            <p:nvPr/>
          </p:nvSpPr>
          <p:spPr>
            <a:xfrm>
              <a:off x="941175" y="3429000"/>
              <a:ext cx="2048516" cy="1871134"/>
            </a:xfrm>
            <a:prstGeom prst="donut">
              <a:avLst>
                <a:gd name="adj" fmla="val 6121"/>
              </a:avLst>
            </a:prstGeom>
            <a:solidFill>
              <a:srgbClr val="40A6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343"/>
              <a:endPara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4903538-BF51-48D8-AF17-570632C6EA75}"/>
              </a:ext>
            </a:extLst>
          </p:cNvPr>
          <p:cNvGrpSpPr/>
          <p:nvPr/>
        </p:nvGrpSpPr>
        <p:grpSpPr>
          <a:xfrm>
            <a:off x="2098595" y="5018005"/>
            <a:ext cx="804558" cy="794409"/>
            <a:chOff x="1750830" y="5375658"/>
            <a:chExt cx="1783514" cy="1762205"/>
          </a:xfrm>
        </p:grpSpPr>
        <p:sp>
          <p:nvSpPr>
            <p:cNvPr id="32" name="Circle: Hollow 31">
              <a:extLst>
                <a:ext uri="{FF2B5EF4-FFF2-40B4-BE49-F238E27FC236}">
                  <a16:creationId xmlns:a16="http://schemas.microsoft.com/office/drawing/2014/main" id="{91F0A16F-F407-47C9-968A-1F023526825B}"/>
                </a:ext>
              </a:extLst>
            </p:cNvPr>
            <p:cNvSpPr/>
            <p:nvPr/>
          </p:nvSpPr>
          <p:spPr>
            <a:xfrm>
              <a:off x="1750830" y="5375658"/>
              <a:ext cx="1783514" cy="1762205"/>
            </a:xfrm>
            <a:prstGeom prst="donut">
              <a:avLst>
                <a:gd name="adj" fmla="val 6121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343"/>
              <a:endParaRPr lang="en-US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3" name="Graphic 32" descr="Head with gears">
              <a:extLst>
                <a:ext uri="{FF2B5EF4-FFF2-40B4-BE49-F238E27FC236}">
                  <a16:creationId xmlns:a16="http://schemas.microsoft.com/office/drawing/2014/main" id="{03D5DD7A-6867-4D66-B82A-C4CD0A11B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020308" y="5716143"/>
              <a:ext cx="1265555" cy="11047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5377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3172" y="321378"/>
            <a:ext cx="11508827" cy="480957"/>
          </a:xfrm>
        </p:spPr>
        <p:txBody>
          <a:bodyPr/>
          <a:lstStyle/>
          <a:p>
            <a:r>
              <a:rPr lang="hy-AM" sz="2800" b="1" kern="0" spc="94" dirty="0">
                <a:solidFill>
                  <a:srgbClr val="70AD47">
                    <a:lumMod val="50000"/>
                  </a:srgbClr>
                </a:solidFill>
                <a:latin typeface="GHEA Grapalat" panose="02000506050000020003" pitchFamily="50" charset="0"/>
                <a:cs typeface="Lucida Sans Unicode"/>
              </a:rPr>
              <a:t>Մոբիլիզացնել կայուն ֆինանսները և ֆինանսավորումը</a:t>
            </a:r>
            <a:endParaRPr lang="en-US" sz="2800" b="1" kern="0" spc="94" dirty="0">
              <a:solidFill>
                <a:srgbClr val="70AD47">
                  <a:lumMod val="50000"/>
                </a:srgbClr>
              </a:solidFill>
              <a:latin typeface="GHEA Grapalat" panose="02000506050000020003" pitchFamily="50" charset="0"/>
              <a:cs typeface="Lucida Sans Unicode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4195B27-A18C-4A79-B762-5505264C1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679" y="6074292"/>
            <a:ext cx="354762" cy="36561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softEdge rad="31750"/>
          </a:effec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EDDF29-3E9D-4C6B-8DE0-07848943DB64}"/>
              </a:ext>
            </a:extLst>
          </p:cNvPr>
          <p:cNvCxnSpPr>
            <a:cxnSpLocks/>
          </p:cNvCxnSpPr>
          <p:nvPr/>
        </p:nvCxnSpPr>
        <p:spPr>
          <a:xfrm>
            <a:off x="1320914" y="881646"/>
            <a:ext cx="10093234" cy="0"/>
          </a:xfrm>
          <a:prstGeom prst="line">
            <a:avLst/>
          </a:prstGeom>
          <a:ln w="73025" cmpd="tri">
            <a:solidFill>
              <a:srgbClr val="0E62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69F0402C-1C92-47D3-B0A4-1533E83CD9D0}"/>
              </a:ext>
            </a:extLst>
          </p:cNvPr>
          <p:cNvSpPr txBox="1">
            <a:spLocks/>
          </p:cNvSpPr>
          <p:nvPr/>
        </p:nvSpPr>
        <p:spPr>
          <a:xfrm>
            <a:off x="862012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BF1CFA-19AC-470E-8F4E-485BDBFB3999}" type="slidenum">
              <a:rPr lang="en-GB" smtClean="0">
                <a:solidFill>
                  <a:prstClr val="black">
                    <a:tint val="75000"/>
                  </a:prstClr>
                </a:solidFill>
                <a:latin typeface="GHEA Grapalat" panose="02000506050000020003" pitchFamily="50" charset="0"/>
              </a:rPr>
              <a:pPr/>
              <a:t>5</a:t>
            </a:fld>
            <a:endParaRPr lang="en-GB">
              <a:solidFill>
                <a:prstClr val="black">
                  <a:tint val="75000"/>
                </a:prstClr>
              </a:solidFill>
              <a:latin typeface="GHEA Grapalat" panose="02000506050000020003" pitchFamily="50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61C61E-337E-4C17-9DCD-BE9003BA34E9}"/>
              </a:ext>
            </a:extLst>
          </p:cNvPr>
          <p:cNvSpPr txBox="1"/>
          <p:nvPr/>
        </p:nvSpPr>
        <p:spPr>
          <a:xfrm>
            <a:off x="630028" y="4065969"/>
            <a:ext cx="41489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2.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Ներդնել սոցիալական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նկատառումներ՝ ֆինանսական </a:t>
            </a:r>
            <a:r>
              <a:rPr lang="hy-AM" sz="1600" i="1" dirty="0" err="1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ներգրավվածությունը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 խթանելու նպատակով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254F266-8A05-4901-BE43-21C4177E1AE4}"/>
              </a:ext>
            </a:extLst>
          </p:cNvPr>
          <p:cNvSpPr/>
          <p:nvPr/>
        </p:nvSpPr>
        <p:spPr>
          <a:xfrm>
            <a:off x="4658177" y="1987334"/>
            <a:ext cx="1111140" cy="37460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7354A3-F927-4EF5-A270-E2DB6E2692C8}"/>
              </a:ext>
            </a:extLst>
          </p:cNvPr>
          <p:cNvSpPr txBox="1"/>
          <p:nvPr/>
        </p:nvSpPr>
        <p:spPr>
          <a:xfrm>
            <a:off x="777852" y="1868701"/>
            <a:ext cx="37708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1. </a:t>
            </a:r>
            <a:r>
              <a:rPr lang="hy-AM" sz="1600" i="1" dirty="0" err="1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Ձևավորել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 կայուն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ֆինանսական </a:t>
            </a:r>
            <a:r>
              <a:rPr lang="hy-AM" sz="1600" i="1" dirty="0" err="1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պրոդուկտների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պարտատոմսերի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շրջանակներ</a:t>
            </a:r>
            <a:endParaRPr lang="en-US" sz="1600" i="1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Sylfaen" panose="010A0502050306030303" pitchFamily="18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5C038B5-F059-4972-B9B4-AA41917D7F62}"/>
              </a:ext>
            </a:extLst>
          </p:cNvPr>
          <p:cNvSpPr/>
          <p:nvPr/>
        </p:nvSpPr>
        <p:spPr>
          <a:xfrm>
            <a:off x="4748054" y="4121461"/>
            <a:ext cx="1193983" cy="37460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A1D7F7F-B29E-4BDC-AA36-6A193699F523}"/>
              </a:ext>
            </a:extLst>
          </p:cNvPr>
          <p:cNvGrpSpPr/>
          <p:nvPr/>
        </p:nvGrpSpPr>
        <p:grpSpPr>
          <a:xfrm>
            <a:off x="482169" y="619479"/>
            <a:ext cx="767825" cy="794412"/>
            <a:chOff x="461885" y="1815414"/>
            <a:chExt cx="1135708" cy="1056524"/>
          </a:xfrm>
        </p:grpSpPr>
        <p:pic>
          <p:nvPicPr>
            <p:cNvPr id="30" name="Graphic 29" descr="Money with solid fill">
              <a:extLst>
                <a:ext uri="{FF2B5EF4-FFF2-40B4-BE49-F238E27FC236}">
                  <a16:creationId xmlns:a16="http://schemas.microsoft.com/office/drawing/2014/main" id="{938BE27D-3021-4DA0-A172-574FDC859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1895" y="1954138"/>
              <a:ext cx="655688" cy="655688"/>
            </a:xfrm>
            <a:prstGeom prst="rect">
              <a:avLst/>
            </a:prstGeom>
          </p:spPr>
        </p:pic>
        <p:sp>
          <p:nvSpPr>
            <p:cNvPr id="31" name="Circle: Hollow 22">
              <a:extLst>
                <a:ext uri="{FF2B5EF4-FFF2-40B4-BE49-F238E27FC236}">
                  <a16:creationId xmlns:a16="http://schemas.microsoft.com/office/drawing/2014/main" id="{00BEE5F8-3EC2-4AA8-8D86-59A546A70FD5}"/>
                </a:ext>
              </a:extLst>
            </p:cNvPr>
            <p:cNvSpPr/>
            <p:nvPr/>
          </p:nvSpPr>
          <p:spPr>
            <a:xfrm>
              <a:off x="461885" y="1815414"/>
              <a:ext cx="1135708" cy="1056524"/>
            </a:xfrm>
            <a:prstGeom prst="donut">
              <a:avLst>
                <a:gd name="adj" fmla="val 612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343"/>
              <a:endParaRPr lang="en-US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0695EB7-85AE-4869-8BCC-BC59E3885281}"/>
              </a:ext>
            </a:extLst>
          </p:cNvPr>
          <p:cNvSpPr/>
          <p:nvPr/>
        </p:nvSpPr>
        <p:spPr>
          <a:xfrm>
            <a:off x="6249964" y="1086166"/>
            <a:ext cx="5164184" cy="1912009"/>
          </a:xfrm>
          <a:prstGeom prst="rect">
            <a:avLst/>
          </a:prstGeom>
          <a:solidFill>
            <a:srgbClr val="FEFFFB"/>
          </a:solidFill>
          <a:ln w="28575"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y-AM" sz="1300" i="1" dirty="0">
              <a:solidFill>
                <a:schemeClr val="tx1"/>
              </a:solidFill>
              <a:latin typeface="GHEA Grapalat" panose="02000506050000020003" pitchFamily="50" charset="0"/>
              <a:ea typeface="Times New Roman" panose="02020603050405020304" pitchFamily="18" charset="0"/>
              <a:cs typeface="Sylfaen" panose="010A0502050306030303" pitchFamily="18" charset="0"/>
            </a:endParaRPr>
          </a:p>
          <a:p>
            <a:pPr algn="ctr"/>
            <a:endParaRPr lang="hy-AM" sz="1300" i="1" dirty="0">
              <a:solidFill>
                <a:schemeClr val="tx1"/>
              </a:solidFill>
              <a:latin typeface="GHEA Grapalat" panose="02000506050000020003" pitchFamily="50" charset="0"/>
              <a:ea typeface="Times New Roman" panose="02020603050405020304" pitchFamily="18" charset="0"/>
              <a:cs typeface="Sylfaen" panose="010A0502050306030303" pitchFamily="18" charset="0"/>
            </a:endParaRPr>
          </a:p>
          <a:p>
            <a:pPr algn="ctr"/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Կանաչ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կապույտ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սոցիալական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, կայուն և 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կայունության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հետ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կապված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(GBSSS) 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վարկերն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ու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 err="1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պարտատոմսերն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ակտիվների նոր դաս են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որը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կարող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օգնել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լրացնել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կայուն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զարգացման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ֆինանսավորման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բացը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endParaRPr lang="en-US" sz="1600" dirty="0">
              <a:solidFill>
                <a:srgbClr val="2C6722"/>
              </a:solidFill>
              <a:latin typeface="GHEA Grapalat" panose="02000506050000020003" pitchFamily="50" charset="0"/>
              <a:ea typeface="Times New Roman" panose="02020603050405020304" pitchFamily="18" charset="0"/>
              <a:cs typeface="Sylfaen" panose="010A0502050306030303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D45E7A-A55B-4D17-9015-CB5BD55B0FAE}"/>
              </a:ext>
            </a:extLst>
          </p:cNvPr>
          <p:cNvSpPr/>
          <p:nvPr/>
        </p:nvSpPr>
        <p:spPr>
          <a:xfrm>
            <a:off x="6249964" y="3773070"/>
            <a:ext cx="5193995" cy="1660576"/>
          </a:xfrm>
          <a:prstGeom prst="rect">
            <a:avLst/>
          </a:prstGeom>
          <a:solidFill>
            <a:srgbClr val="FEFFFB"/>
          </a:solidFill>
          <a:ln w="28575"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</a:rPr>
              <a:t>Աջակցող կարգավորման դաշտի անհրաժեշտության գիտակցում, ֆինանսավորման և ներդրումների համար խթանների ստեղծում, </a:t>
            </a:r>
            <a:r>
              <a:rPr lang="hy-AM" sz="1600" dirty="0" err="1">
                <a:solidFill>
                  <a:schemeClr val="tx1"/>
                </a:solidFill>
                <a:latin typeface="GHEA Grapalat" panose="02000506050000020003" pitchFamily="50" charset="0"/>
              </a:rPr>
              <a:t>հաշվետվողականության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</a:rPr>
              <a:t> բարձրացում և նորարարության աջակցում:</a:t>
            </a:r>
            <a:endParaRPr lang="en-US" sz="1600" dirty="0">
              <a:solidFill>
                <a:schemeClr val="tx1"/>
              </a:solidFill>
              <a:latin typeface="GHEA Grapalat" panose="0200050605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225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3172" y="226305"/>
            <a:ext cx="11508827" cy="480957"/>
          </a:xfrm>
        </p:spPr>
        <p:txBody>
          <a:bodyPr/>
          <a:lstStyle/>
          <a:p>
            <a:r>
              <a:rPr lang="hy-AM" sz="2800" b="1" kern="0" spc="94" dirty="0">
                <a:solidFill>
                  <a:srgbClr val="70AD47">
                    <a:lumMod val="50000"/>
                  </a:srgbClr>
                </a:solidFill>
                <a:latin typeface="GHEA Grapalat" panose="02000506050000020003" pitchFamily="50" charset="0"/>
                <a:cs typeface="Lucida Sans Unicode"/>
              </a:rPr>
              <a:t>Ընդլայնել շուկաները</a:t>
            </a:r>
            <a:endParaRPr lang="en-US" sz="2800" b="1" kern="0" spc="94" dirty="0">
              <a:solidFill>
                <a:srgbClr val="70AD47">
                  <a:lumMod val="50000"/>
                </a:srgbClr>
              </a:solidFill>
              <a:latin typeface="GHEA Grapalat" panose="02000506050000020003" pitchFamily="50" charset="0"/>
              <a:cs typeface="Lucida Sans Unicode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4195B27-A18C-4A79-B762-5505264C1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1518" y="6096475"/>
            <a:ext cx="388013" cy="36561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softEdge rad="31750"/>
          </a:effec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EDDF29-3E9D-4C6B-8DE0-07848943DB64}"/>
              </a:ext>
            </a:extLst>
          </p:cNvPr>
          <p:cNvCxnSpPr>
            <a:cxnSpLocks/>
          </p:cNvCxnSpPr>
          <p:nvPr/>
        </p:nvCxnSpPr>
        <p:spPr>
          <a:xfrm>
            <a:off x="1487730" y="770303"/>
            <a:ext cx="9971314" cy="0"/>
          </a:xfrm>
          <a:prstGeom prst="line">
            <a:avLst/>
          </a:prstGeom>
          <a:ln w="73025" cmpd="tri">
            <a:solidFill>
              <a:srgbClr val="0E62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69F0402C-1C92-47D3-B0A4-1533E83CD9D0}"/>
              </a:ext>
            </a:extLst>
          </p:cNvPr>
          <p:cNvSpPr txBox="1">
            <a:spLocks/>
          </p:cNvSpPr>
          <p:nvPr/>
        </p:nvSpPr>
        <p:spPr>
          <a:xfrm>
            <a:off x="11651359" y="6471237"/>
            <a:ext cx="320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BF1CFA-19AC-470E-8F4E-485BDBFB3999}" type="slidenum">
              <a:rPr lang="en-GB" smtClean="0">
                <a:solidFill>
                  <a:prstClr val="black">
                    <a:tint val="75000"/>
                  </a:prstClr>
                </a:solidFill>
                <a:latin typeface="GHEA Grapalat" panose="02000506050000020003" pitchFamily="50" charset="0"/>
              </a:rPr>
              <a:pPr/>
              <a:t>6</a:t>
            </a:fld>
            <a:endParaRPr lang="en-GB" dirty="0">
              <a:solidFill>
                <a:prstClr val="black">
                  <a:tint val="75000"/>
                </a:prstClr>
              </a:solidFill>
              <a:latin typeface="GHEA Grapalat" panose="02000506050000020003" pitchFamily="50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61C61E-337E-4C17-9DCD-BE9003BA34E9}"/>
              </a:ext>
            </a:extLst>
          </p:cNvPr>
          <p:cNvSpPr txBox="1"/>
          <p:nvPr/>
        </p:nvSpPr>
        <p:spPr>
          <a:xfrm>
            <a:off x="683172" y="2622570"/>
            <a:ext cx="36666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2.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Ուսումնասիրել շուկաների խրախուսման խթանները և միջոցները</a:t>
            </a:r>
            <a:endParaRPr lang="en-US" sz="1600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254F266-8A05-4901-BE43-21C4177E1AE4}"/>
              </a:ext>
            </a:extLst>
          </p:cNvPr>
          <p:cNvSpPr/>
          <p:nvPr/>
        </p:nvSpPr>
        <p:spPr>
          <a:xfrm>
            <a:off x="4590578" y="1338317"/>
            <a:ext cx="1226748" cy="374603"/>
          </a:xfrm>
          <a:prstGeom prst="rightArrow">
            <a:avLst/>
          </a:prstGeom>
          <a:solidFill>
            <a:srgbClr val="00B050"/>
          </a:solidFill>
          <a:ln>
            <a:solidFill>
              <a:srgbClr val="106E1B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7354A3-F927-4EF5-A270-E2DB6E2692C8}"/>
              </a:ext>
            </a:extLst>
          </p:cNvPr>
          <p:cNvSpPr txBox="1"/>
          <p:nvPr/>
        </p:nvSpPr>
        <p:spPr>
          <a:xfrm>
            <a:off x="768504" y="1366292"/>
            <a:ext cx="37708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1.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Ստեղծել կայուն ֆինանսների կենտրոնացված տվյալների բազա</a:t>
            </a:r>
            <a:endParaRPr lang="en-US" sz="1600" i="1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Sylfaen" panose="010A0502050306030303" pitchFamily="18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5C038B5-F059-4972-B9B4-AA41917D7F62}"/>
              </a:ext>
            </a:extLst>
          </p:cNvPr>
          <p:cNvSpPr/>
          <p:nvPr/>
        </p:nvSpPr>
        <p:spPr>
          <a:xfrm>
            <a:off x="4557934" y="2737451"/>
            <a:ext cx="1226748" cy="364610"/>
          </a:xfrm>
          <a:prstGeom prst="rightArrow">
            <a:avLst/>
          </a:prstGeom>
          <a:solidFill>
            <a:srgbClr val="00B050"/>
          </a:solidFill>
          <a:ln>
            <a:solidFill>
              <a:srgbClr val="106E1B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57159D-821F-4E91-8336-E59EC70CE46D}"/>
              </a:ext>
            </a:extLst>
          </p:cNvPr>
          <p:cNvGrpSpPr/>
          <p:nvPr/>
        </p:nvGrpSpPr>
        <p:grpSpPr>
          <a:xfrm>
            <a:off x="562683" y="559193"/>
            <a:ext cx="804558" cy="744199"/>
            <a:chOff x="11284373" y="2969402"/>
            <a:chExt cx="2048516" cy="1871135"/>
          </a:xfrm>
        </p:grpSpPr>
        <p:sp>
          <p:nvSpPr>
            <p:cNvPr id="16" name="Circle: Hollow 15">
              <a:extLst>
                <a:ext uri="{FF2B5EF4-FFF2-40B4-BE49-F238E27FC236}">
                  <a16:creationId xmlns:a16="http://schemas.microsoft.com/office/drawing/2014/main" id="{D6B0C0DE-775F-4DCB-87BA-5258AC49E2A4}"/>
                </a:ext>
              </a:extLst>
            </p:cNvPr>
            <p:cNvSpPr/>
            <p:nvPr/>
          </p:nvSpPr>
          <p:spPr>
            <a:xfrm>
              <a:off x="11284373" y="2969402"/>
              <a:ext cx="2048516" cy="1871135"/>
            </a:xfrm>
            <a:prstGeom prst="donut">
              <a:avLst>
                <a:gd name="adj" fmla="val 6121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343"/>
              <a:endPara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Graphic 17" descr="Tools with solid fill">
              <a:extLst>
                <a:ext uri="{FF2B5EF4-FFF2-40B4-BE49-F238E27FC236}">
                  <a16:creationId xmlns:a16="http://schemas.microsoft.com/office/drawing/2014/main" id="{D6C70544-E92D-4F86-A687-241E0677A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769077" y="3306400"/>
              <a:ext cx="1079107" cy="1079107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19CE757-7FF4-4845-BB9E-C9634B338672}"/>
              </a:ext>
            </a:extLst>
          </p:cNvPr>
          <p:cNvSpPr txBox="1"/>
          <p:nvPr/>
        </p:nvSpPr>
        <p:spPr>
          <a:xfrm>
            <a:off x="491154" y="4007322"/>
            <a:ext cx="4023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3.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Իրականացնել հետազոտման և գնահատման աշխատանքներ</a:t>
            </a:r>
            <a:endParaRPr lang="en-US" sz="1600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A59A009-3342-4E5F-92E3-17A425C670CA}"/>
              </a:ext>
            </a:extLst>
          </p:cNvPr>
          <p:cNvSpPr/>
          <p:nvPr/>
        </p:nvSpPr>
        <p:spPr>
          <a:xfrm>
            <a:off x="4548024" y="4177190"/>
            <a:ext cx="1202634" cy="374603"/>
          </a:xfrm>
          <a:prstGeom prst="rightArrow">
            <a:avLst/>
          </a:prstGeom>
          <a:solidFill>
            <a:srgbClr val="00B050"/>
          </a:solidFill>
          <a:ln>
            <a:solidFill>
              <a:srgbClr val="106E1B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BE2EEB-E833-4E48-AF93-8BA01444CA0E}"/>
              </a:ext>
            </a:extLst>
          </p:cNvPr>
          <p:cNvSpPr txBox="1"/>
          <p:nvPr/>
        </p:nvSpPr>
        <p:spPr>
          <a:xfrm>
            <a:off x="479145" y="5529276"/>
            <a:ext cx="40350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4.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Նախագծել առաջընթացի </a:t>
            </a:r>
            <a:r>
              <a:rPr lang="hy-AM" sz="1600" i="1" dirty="0" err="1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հետագծման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 շրջանակ</a:t>
            </a:r>
            <a:endParaRPr lang="en-US" sz="1600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B8730830-B867-4CB2-BEDE-2B9725C4C75F}"/>
              </a:ext>
            </a:extLst>
          </p:cNvPr>
          <p:cNvSpPr/>
          <p:nvPr/>
        </p:nvSpPr>
        <p:spPr>
          <a:xfrm>
            <a:off x="4523910" y="5626922"/>
            <a:ext cx="1226748" cy="403100"/>
          </a:xfrm>
          <a:prstGeom prst="rightArrow">
            <a:avLst/>
          </a:prstGeom>
          <a:solidFill>
            <a:srgbClr val="00B050"/>
          </a:solidFill>
          <a:ln>
            <a:solidFill>
              <a:srgbClr val="106E1B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5A4FAE-1F20-4D2F-B76C-988449C5CC25}"/>
              </a:ext>
            </a:extLst>
          </p:cNvPr>
          <p:cNvSpPr/>
          <p:nvPr/>
        </p:nvSpPr>
        <p:spPr>
          <a:xfrm>
            <a:off x="6105522" y="869039"/>
            <a:ext cx="5382584" cy="1509998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Տվյալների հավաքագրման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ընդհանուր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մեխանիզմ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որ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 err="1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կհետևի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պետական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և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մասնավոր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հատվածներից եկող կայուն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ֆինանսական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 err="1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հոսքերին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:</a:t>
            </a:r>
          </a:p>
          <a:p>
            <a:pPr algn="ctr"/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ԿԲ-ն քայլեր կձեռնարկի այս ոլորտում։ Տեղին է, որ տվյալների բազան ստեղծվի ոչ թե ԿԲ-ի, այլ ֆինանսական համակարգի կողմից:</a:t>
            </a:r>
            <a:endParaRPr lang="en-US" sz="16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E73B05-1F66-45EC-9B87-6806A3370EC7}"/>
              </a:ext>
            </a:extLst>
          </p:cNvPr>
          <p:cNvSpPr/>
          <p:nvPr/>
        </p:nvSpPr>
        <p:spPr>
          <a:xfrm>
            <a:off x="6086951" y="2477772"/>
            <a:ext cx="5401155" cy="1313783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y-AM" sz="1400" dirty="0">
              <a:solidFill>
                <a:schemeClr val="tx1"/>
              </a:solidFill>
              <a:latin typeface="GHEA Grapalat" panose="02000506050000020003" pitchFamily="50" charset="0"/>
              <a:ea typeface="Times New Roman" panose="02020603050405020304" pitchFamily="18" charset="0"/>
              <a:cs typeface="Sylfaen" panose="010A0502050306030303" pitchFamily="18" charset="0"/>
            </a:endParaRPr>
          </a:p>
          <a:p>
            <a:pPr algn="ctr"/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Կենտրոնացում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ֆինանսական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արտադրանքի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հիմքում ընկած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ակտիվների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«կանաչ ամբողջականության»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ապահովման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համապատասխանության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հավաստիացման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ծախսերի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կրճատման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այլ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միջոցառումների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վրա:</a:t>
            </a:r>
            <a:endParaRPr lang="en-US" sz="1600" b="1" i="1" dirty="0">
              <a:solidFill>
                <a:srgbClr val="0E6218"/>
              </a:solidFill>
              <a:latin typeface="GHEA Grapalat" panose="02000506050000020003" pitchFamily="50" charset="0"/>
            </a:endParaRPr>
          </a:p>
          <a:p>
            <a:pPr algn="ctr"/>
            <a:endParaRPr lang="en-US" sz="11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8AA3B8-F8AD-4902-B03E-AAC7F29151AD}"/>
              </a:ext>
            </a:extLst>
          </p:cNvPr>
          <p:cNvSpPr/>
          <p:nvPr/>
        </p:nvSpPr>
        <p:spPr>
          <a:xfrm>
            <a:off x="6105521" y="3906637"/>
            <a:ext cx="5401156" cy="1268957"/>
          </a:xfrm>
          <a:prstGeom prst="rect">
            <a:avLst/>
          </a:prstGeom>
          <a:ln w="28575">
            <a:solidFill>
              <a:srgbClr val="127C1F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Հետազոտությունները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կօգնեն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տեղեկանալ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latin typeface="GHEA Grapalat" panose="02000506050000020003" pitchFamily="50" charset="0"/>
              </a:rPr>
              <a:t>դինամիկ ֆինանսական շուկայի քաղաքականության, մարտահրավերների</a:t>
            </a:r>
            <a:r>
              <a:rPr lang="hy-AM" sz="1600" b="1" i="1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հետագա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latin typeface="GHEA Grapalat" panose="02000506050000020003" pitchFamily="50" charset="0"/>
              </a:rPr>
              <a:t>վերահսկողական և կարգավորման բարելավման հնարավորությունների մասին՝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ներառելով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միջազգային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լավագույն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փորձը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solidFill>
                <a:schemeClr val="tx1"/>
              </a:solidFill>
              <a:latin typeface="GHEA Grapalat" panose="02000506050000020003" pitchFamily="50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35B692-155F-4AEB-A781-CC6B3B3C44BA}"/>
              </a:ext>
            </a:extLst>
          </p:cNvPr>
          <p:cNvSpPr/>
          <p:nvPr/>
        </p:nvSpPr>
        <p:spPr>
          <a:xfrm>
            <a:off x="6124092" y="5256781"/>
            <a:ext cx="5382585" cy="1549566"/>
          </a:xfrm>
          <a:prstGeom prst="rect">
            <a:avLst/>
          </a:prstGeom>
          <a:ln w="28575">
            <a:solidFill>
              <a:srgbClr val="127C1F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Չ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ափման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 err="1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հաշվետվողականության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ազգային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շրջանակի ստեղծում՝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ճանապարհային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քարտեզի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հիման վրա</a:t>
            </a:r>
            <a:r>
              <a:rPr lang="hy-AM" sz="1600" dirty="0">
                <a:solidFill>
                  <a:schemeClr val="tx1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y-AM" sz="1600" dirty="0">
                <a:solidFill>
                  <a:schemeClr val="tx1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Կհստակեցվեն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հիմնական կատարողական ցուցանիշները</a:t>
            </a:r>
            <a:r>
              <a:rPr lang="hy-AM" sz="1600" b="1" i="1" dirty="0">
                <a:solidFill>
                  <a:srgbClr val="0E6218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 շահագրգիռ կողմերը, չափման ու հաշվետվությունների հաճախականությունը: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83220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3172" y="226305"/>
            <a:ext cx="11508827" cy="480957"/>
          </a:xfrm>
        </p:spPr>
        <p:txBody>
          <a:bodyPr/>
          <a:lstStyle/>
          <a:p>
            <a:r>
              <a:rPr lang="hy-AM" sz="2800" b="1" kern="0" spc="94" dirty="0">
                <a:solidFill>
                  <a:srgbClr val="70AD47">
                    <a:lumMod val="50000"/>
                  </a:srgbClr>
                </a:solidFill>
                <a:latin typeface="GHEA Grapalat" panose="02000506050000020003" pitchFamily="50" charset="0"/>
                <a:cs typeface="Lucida Sans Unicode"/>
              </a:rPr>
              <a:t>Ներդնել կայուն ֆինանսները</a:t>
            </a:r>
            <a:endParaRPr lang="en-US" sz="2800" b="1" kern="0" spc="94" dirty="0">
              <a:solidFill>
                <a:srgbClr val="70AD47">
                  <a:lumMod val="50000"/>
                </a:srgbClr>
              </a:solidFill>
              <a:latin typeface="GHEA Grapalat" panose="02000506050000020003" pitchFamily="50" charset="0"/>
              <a:cs typeface="Lucida Sans Unicode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4195B27-A18C-4A79-B762-5505264C1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9044" y="6105621"/>
            <a:ext cx="388013" cy="36561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softEdge rad="31750"/>
          </a:effec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EDDF29-3E9D-4C6B-8DE0-07848943DB64}"/>
              </a:ext>
            </a:extLst>
          </p:cNvPr>
          <p:cNvCxnSpPr>
            <a:cxnSpLocks/>
          </p:cNvCxnSpPr>
          <p:nvPr/>
        </p:nvCxnSpPr>
        <p:spPr>
          <a:xfrm>
            <a:off x="1487730" y="770303"/>
            <a:ext cx="9971314" cy="0"/>
          </a:xfrm>
          <a:prstGeom prst="line">
            <a:avLst/>
          </a:prstGeom>
          <a:ln w="73025" cmpd="tri">
            <a:solidFill>
              <a:srgbClr val="0E62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69F0402C-1C92-47D3-B0A4-1533E83CD9D0}"/>
              </a:ext>
            </a:extLst>
          </p:cNvPr>
          <p:cNvSpPr txBox="1">
            <a:spLocks/>
          </p:cNvSpPr>
          <p:nvPr/>
        </p:nvSpPr>
        <p:spPr>
          <a:xfrm>
            <a:off x="11521440" y="6471237"/>
            <a:ext cx="4499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BF1CFA-19AC-470E-8F4E-485BDBFB3999}" type="slidenum">
              <a:rPr lang="en-GB" smtClean="0">
                <a:solidFill>
                  <a:prstClr val="black">
                    <a:tint val="75000"/>
                  </a:prstClr>
                </a:solidFill>
                <a:latin typeface="GHEA Grapalat" panose="02000506050000020003" pitchFamily="50" charset="0"/>
              </a:rPr>
              <a:pPr/>
              <a:t>7</a:t>
            </a:fld>
            <a:endParaRPr lang="en-GB" dirty="0">
              <a:solidFill>
                <a:prstClr val="black">
                  <a:tint val="75000"/>
                </a:prstClr>
              </a:solidFill>
              <a:latin typeface="GHEA Grapalat" panose="02000506050000020003" pitchFamily="50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61C61E-337E-4C17-9DCD-BE9003BA34E9}"/>
              </a:ext>
            </a:extLst>
          </p:cNvPr>
          <p:cNvSpPr txBox="1"/>
          <p:nvPr/>
        </p:nvSpPr>
        <p:spPr>
          <a:xfrm>
            <a:off x="605084" y="3204205"/>
            <a:ext cx="36666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2. Ֆինանսական շուկայի մասնակիցների </a:t>
            </a:r>
            <a:r>
              <a:rPr lang="ru-RU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(</a:t>
            </a: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ՖՇՄ</a:t>
            </a:r>
            <a:r>
              <a:rPr lang="ru-RU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)</a:t>
            </a: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 համար մ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շակել ԲՍԿ </a:t>
            </a:r>
            <a:r>
              <a:rPr lang="hy-AM" sz="1600" i="1" dirty="0" err="1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ինտեգրման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 և ռիսկերի կառավարման վերաբերյալ </a:t>
            </a:r>
            <a:r>
              <a:rPr lang="hy-AM" sz="1600" i="1" dirty="0" err="1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ուղեցույցներ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 և ակնկալիքներ </a:t>
            </a:r>
            <a:endParaRPr lang="en-US" sz="1600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254F266-8A05-4901-BE43-21C4177E1AE4}"/>
              </a:ext>
            </a:extLst>
          </p:cNvPr>
          <p:cNvSpPr/>
          <p:nvPr/>
        </p:nvSpPr>
        <p:spPr>
          <a:xfrm>
            <a:off x="4285144" y="1825255"/>
            <a:ext cx="1226748" cy="37460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5C038B5-F059-4972-B9B4-AA41917D7F62}"/>
              </a:ext>
            </a:extLst>
          </p:cNvPr>
          <p:cNvSpPr/>
          <p:nvPr/>
        </p:nvSpPr>
        <p:spPr>
          <a:xfrm>
            <a:off x="4266892" y="3659472"/>
            <a:ext cx="1226748" cy="36461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9CE757-7FF4-4845-BB9E-C9634B338672}"/>
              </a:ext>
            </a:extLst>
          </p:cNvPr>
          <p:cNvSpPr txBox="1"/>
          <p:nvPr/>
        </p:nvSpPr>
        <p:spPr>
          <a:xfrm>
            <a:off x="363934" y="5235793"/>
            <a:ext cx="41489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3. Ինտեգրել ԲՍԿ-ն ՖՇՄ-</a:t>
            </a:r>
            <a:r>
              <a:rPr lang="hy-AM" sz="1600" i="1" dirty="0" err="1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երի</a:t>
            </a: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 կորպորատիվ կառավարման մեջ</a:t>
            </a:r>
            <a:endParaRPr lang="en-US" sz="1600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A59A009-3342-4E5F-92E3-17A425C670CA}"/>
              </a:ext>
            </a:extLst>
          </p:cNvPr>
          <p:cNvSpPr/>
          <p:nvPr/>
        </p:nvSpPr>
        <p:spPr>
          <a:xfrm>
            <a:off x="4301488" y="5340880"/>
            <a:ext cx="1150078" cy="37460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2E2CEFB-44DF-4F94-AF7E-08CEB33D5D0D}"/>
              </a:ext>
            </a:extLst>
          </p:cNvPr>
          <p:cNvGrpSpPr/>
          <p:nvPr/>
        </p:nvGrpSpPr>
        <p:grpSpPr>
          <a:xfrm>
            <a:off x="544124" y="341578"/>
            <a:ext cx="804558" cy="794409"/>
            <a:chOff x="941175" y="3429000"/>
            <a:chExt cx="2048516" cy="1871134"/>
          </a:xfrm>
        </p:grpSpPr>
        <p:pic>
          <p:nvPicPr>
            <p:cNvPr id="30" name="Graphic 29" descr="Open hand with plant with solid fill">
              <a:extLst>
                <a:ext uri="{FF2B5EF4-FFF2-40B4-BE49-F238E27FC236}">
                  <a16:creationId xmlns:a16="http://schemas.microsoft.com/office/drawing/2014/main" id="{4FF65C22-531A-4B79-B04A-3550BE6CF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45522" y="3735692"/>
              <a:ext cx="1148435" cy="1148435"/>
            </a:xfrm>
            <a:prstGeom prst="rect">
              <a:avLst/>
            </a:prstGeom>
          </p:spPr>
        </p:pic>
        <p:sp>
          <p:nvSpPr>
            <p:cNvPr id="31" name="Circle: Hollow 22">
              <a:extLst>
                <a:ext uri="{FF2B5EF4-FFF2-40B4-BE49-F238E27FC236}">
                  <a16:creationId xmlns:a16="http://schemas.microsoft.com/office/drawing/2014/main" id="{56A356D7-F181-4FFC-AE1D-9636DB4FEA4A}"/>
                </a:ext>
              </a:extLst>
            </p:cNvPr>
            <p:cNvSpPr/>
            <p:nvPr/>
          </p:nvSpPr>
          <p:spPr>
            <a:xfrm>
              <a:off x="941175" y="3429000"/>
              <a:ext cx="2048516" cy="1871134"/>
            </a:xfrm>
            <a:prstGeom prst="donut">
              <a:avLst>
                <a:gd name="adj" fmla="val 6121"/>
              </a:avLst>
            </a:prstGeom>
            <a:solidFill>
              <a:srgbClr val="40A6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343"/>
              <a:endPara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C8D73720-13F4-4E98-9588-C94FF3A18499}"/>
              </a:ext>
            </a:extLst>
          </p:cNvPr>
          <p:cNvSpPr txBox="1"/>
          <p:nvPr/>
        </p:nvSpPr>
        <p:spPr>
          <a:xfrm>
            <a:off x="683172" y="1686491"/>
            <a:ext cx="3666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1.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Ինտեգրել ԲՍԿ-ն վերահսկողության շրջանակում</a:t>
            </a:r>
            <a:endParaRPr lang="en-US" sz="1600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70FF7A-6A58-4A97-9654-C3CF268CB7EB}"/>
              </a:ext>
            </a:extLst>
          </p:cNvPr>
          <p:cNvSpPr/>
          <p:nvPr/>
        </p:nvSpPr>
        <p:spPr>
          <a:xfrm>
            <a:off x="5982789" y="1076386"/>
            <a:ext cx="5207725" cy="144995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600" dirty="0">
                <a:solidFill>
                  <a:srgbClr val="000000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Հ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ամագործակցություն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ՖՇՄ-ների, նախարարությունների, տարածաշրջանի և միջազգային վերահսկողների և այլ պետական/բազմակողմ գործակալությունների </a:t>
            </a:r>
            <a:r>
              <a:rPr lang="hy-AM" sz="1600" b="1" i="1" dirty="0" err="1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միջև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՝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կլիմայական ռիսկերի արդյունավետ կառավարման համար:</a:t>
            </a:r>
            <a:endParaRPr lang="en-US" sz="1600" dirty="0">
              <a:solidFill>
                <a:schemeClr val="tx1"/>
              </a:solidFill>
              <a:latin typeface="GHEA Grapalat" panose="02000506050000020003" pitchFamily="50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D5CE72F-FC61-44D3-BDAF-041BCB5B83A6}"/>
              </a:ext>
            </a:extLst>
          </p:cNvPr>
          <p:cNvSpPr/>
          <p:nvPr/>
        </p:nvSpPr>
        <p:spPr>
          <a:xfrm>
            <a:off x="5982789" y="2695575"/>
            <a:ext cx="5207725" cy="1832069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hy-AM" sz="1200" b="1" i="1" dirty="0">
              <a:solidFill>
                <a:srgbClr val="0E6218"/>
              </a:solidFill>
              <a:latin typeface="GHEA Grapalat" panose="02000506050000020003" pitchFamily="50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y-AM" sz="1400" b="1" dirty="0">
              <a:solidFill>
                <a:srgbClr val="000000"/>
              </a:solidFill>
              <a:latin typeface="GHEA Grapalat" panose="02000506050000020003" pitchFamily="50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hy-AM" sz="1600" dirty="0" err="1">
                <a:solidFill>
                  <a:srgbClr val="000000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Ուղեցւույցը</a:t>
            </a:r>
            <a:r>
              <a:rPr lang="hy-AM" sz="1600" dirty="0">
                <a:solidFill>
                  <a:srgbClr val="000000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կենտրոնանալու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մի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քանի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հիմնական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ոլորտների</a:t>
            </a:r>
            <a:r>
              <a:rPr lang="hy-AM" sz="1600" dirty="0">
                <a:solidFill>
                  <a:srgbClr val="000000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վրա՝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կառավարում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ռազմավարություն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ռիսկերի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կառավարում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սցենարների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վերլուծություն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ու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սթրես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hy-AM" sz="1600" b="1" i="1" dirty="0" err="1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թեստավորում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,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հայտարարագրում</a:t>
            </a:r>
            <a:r>
              <a:rPr lang="hy-AM" sz="1600" b="1" i="1" dirty="0">
                <a:solidFill>
                  <a:srgbClr val="0E6218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algn="ctr"/>
            <a:endParaRPr lang="en-US" sz="1200" dirty="0">
              <a:effectLst/>
              <a:latin typeface="GHEA Grapalat" panose="02000506050000020003" pitchFamily="50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hy-AM" sz="1300" b="1" i="1" dirty="0">
              <a:solidFill>
                <a:srgbClr val="0E6218"/>
              </a:solidFill>
              <a:latin typeface="GHEA Grapalat" panose="02000506050000020003" pitchFamily="50" charset="0"/>
              <a:ea typeface="Times New Roman" panose="02020603050405020304" pitchFamily="18" charset="0"/>
              <a:cs typeface="Sylfaen" panose="010A0502050306030303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E462A7D-C494-45C6-B627-A13AD218F59A}"/>
              </a:ext>
            </a:extLst>
          </p:cNvPr>
          <p:cNvSpPr/>
          <p:nvPr/>
        </p:nvSpPr>
        <p:spPr>
          <a:xfrm>
            <a:off x="5982789" y="4781318"/>
            <a:ext cx="5207725" cy="1689920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600" dirty="0"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Մշակել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և ընդունել արդյունավետ կորպորատիվ կառավարման համակարգեր </a:t>
            </a:r>
            <a:r>
              <a:rPr lang="hy-AM" sz="1600" dirty="0"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կլիմայի հետ կապված </a:t>
            </a:r>
            <a:r>
              <a:rPr lang="hy-AM" sz="1600" dirty="0" err="1"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հաշվետվողականության</a:t>
            </a:r>
            <a:r>
              <a:rPr lang="hy-AM" sz="1600" dirty="0"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համար: ԿԲ-ն մտադիր է ինտեգրել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ԲՍԿ նկատառումները Վերահսկման ստուգման և գնահատման գործընթացում (SREP):</a:t>
            </a:r>
            <a:endParaRPr lang="hy-AM" sz="1600" b="1" i="1" dirty="0">
              <a:solidFill>
                <a:srgbClr val="0E6218"/>
              </a:solidFill>
              <a:latin typeface="GHEA Grapalat" panose="02000506050000020003" pitchFamily="50" charset="0"/>
              <a:ea typeface="Times New Roman" panose="02020603050405020304" pitchFamily="18" charset="0"/>
              <a:cs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687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3172" y="226305"/>
            <a:ext cx="11508827" cy="480957"/>
          </a:xfrm>
        </p:spPr>
        <p:txBody>
          <a:bodyPr/>
          <a:lstStyle/>
          <a:p>
            <a:r>
              <a:rPr lang="hy-AM" sz="2800" b="1" kern="0" spc="94" dirty="0" err="1">
                <a:solidFill>
                  <a:srgbClr val="70AD47">
                    <a:lumMod val="50000"/>
                  </a:srgbClr>
                </a:solidFill>
                <a:latin typeface="GHEA Grapalat" panose="02000506050000020003" pitchFamily="50" charset="0"/>
                <a:cs typeface="Lucida Sans Unicode"/>
              </a:rPr>
              <a:t>Ձևավորել</a:t>
            </a:r>
            <a:r>
              <a:rPr lang="hy-AM" sz="2800" b="1" kern="0" spc="94" dirty="0">
                <a:solidFill>
                  <a:srgbClr val="70AD47">
                    <a:lumMod val="50000"/>
                  </a:srgbClr>
                </a:solidFill>
                <a:latin typeface="GHEA Grapalat" panose="02000506050000020003" pitchFamily="50" charset="0"/>
                <a:cs typeface="Lucida Sans Unicode"/>
              </a:rPr>
              <a:t> իրազեկում և գիտելիք </a:t>
            </a:r>
            <a:endParaRPr lang="en-US" sz="2800" b="1" kern="0" spc="94" dirty="0">
              <a:solidFill>
                <a:srgbClr val="70AD47">
                  <a:lumMod val="50000"/>
                </a:srgbClr>
              </a:solidFill>
              <a:latin typeface="GHEA Grapalat" panose="02000506050000020003" pitchFamily="50" charset="0"/>
              <a:cs typeface="Lucida Sans Unicode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4195B27-A18C-4A79-B762-5505264C1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9044" y="6105621"/>
            <a:ext cx="388013" cy="36561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softEdge rad="31750"/>
          </a:effec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EDDF29-3E9D-4C6B-8DE0-07848943DB64}"/>
              </a:ext>
            </a:extLst>
          </p:cNvPr>
          <p:cNvCxnSpPr>
            <a:cxnSpLocks/>
          </p:cNvCxnSpPr>
          <p:nvPr/>
        </p:nvCxnSpPr>
        <p:spPr>
          <a:xfrm>
            <a:off x="1487730" y="770303"/>
            <a:ext cx="9971314" cy="0"/>
          </a:xfrm>
          <a:prstGeom prst="line">
            <a:avLst/>
          </a:prstGeom>
          <a:ln w="73025" cmpd="tri">
            <a:solidFill>
              <a:srgbClr val="0E62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69F0402C-1C92-47D3-B0A4-1533E83CD9D0}"/>
              </a:ext>
            </a:extLst>
          </p:cNvPr>
          <p:cNvSpPr txBox="1">
            <a:spLocks/>
          </p:cNvSpPr>
          <p:nvPr/>
        </p:nvSpPr>
        <p:spPr>
          <a:xfrm>
            <a:off x="11521440" y="6471237"/>
            <a:ext cx="4499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BF1CFA-19AC-470E-8F4E-485BDBFB3999}" type="slidenum">
              <a:rPr lang="en-GB" smtClean="0">
                <a:solidFill>
                  <a:prstClr val="black">
                    <a:tint val="75000"/>
                  </a:prstClr>
                </a:solidFill>
                <a:latin typeface="GHEA Grapalat" panose="02000506050000020003" pitchFamily="50" charset="0"/>
              </a:rPr>
              <a:pPr/>
              <a:t>8</a:t>
            </a:fld>
            <a:endParaRPr lang="en-GB" dirty="0">
              <a:solidFill>
                <a:prstClr val="black">
                  <a:tint val="75000"/>
                </a:prstClr>
              </a:solidFill>
              <a:latin typeface="GHEA Grapalat" panose="02000506050000020003" pitchFamily="50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61C61E-337E-4C17-9DCD-BE9003BA34E9}"/>
              </a:ext>
            </a:extLst>
          </p:cNvPr>
          <p:cNvSpPr txBox="1"/>
          <p:nvPr/>
        </p:nvSpPr>
        <p:spPr>
          <a:xfrm>
            <a:off x="665661" y="2752920"/>
            <a:ext cx="3666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2.Ստեղծել կայուն ֆինանսների ազգային հաբ </a:t>
            </a:r>
            <a:r>
              <a:rPr lang="ru-RU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(</a:t>
            </a: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կենտրոն</a:t>
            </a:r>
            <a:r>
              <a:rPr lang="ru-RU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)</a:t>
            </a: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 </a:t>
            </a:r>
            <a:endParaRPr lang="en-US" sz="1600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254F266-8A05-4901-BE43-21C4177E1AE4}"/>
              </a:ext>
            </a:extLst>
          </p:cNvPr>
          <p:cNvSpPr/>
          <p:nvPr/>
        </p:nvSpPr>
        <p:spPr>
          <a:xfrm>
            <a:off x="4301488" y="1579908"/>
            <a:ext cx="1226748" cy="374603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9CE757-7FF4-4845-BB9E-C9634B338672}"/>
              </a:ext>
            </a:extLst>
          </p:cNvPr>
          <p:cNvSpPr txBox="1"/>
          <p:nvPr/>
        </p:nvSpPr>
        <p:spPr>
          <a:xfrm>
            <a:off x="449268" y="4256658"/>
            <a:ext cx="41489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3. Անդամակցել կայուն ֆինանսների միջգերատեսչական աշխատանքային խմբերի</a:t>
            </a:r>
            <a:endParaRPr lang="en-US" sz="1600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D73720-13F4-4E98-9588-C94FF3A18499}"/>
              </a:ext>
            </a:extLst>
          </p:cNvPr>
          <p:cNvSpPr txBox="1"/>
          <p:nvPr/>
        </p:nvSpPr>
        <p:spPr>
          <a:xfrm>
            <a:off x="683172" y="1532867"/>
            <a:ext cx="3666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1. </a:t>
            </a:r>
            <a:r>
              <a:rPr lang="hy-AM" sz="1600" i="1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Ստեղծել կարողություններ և գիտելիք</a:t>
            </a:r>
            <a:endParaRPr lang="en-US" sz="1600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70FF7A-6A58-4A97-9654-C3CF268CB7EB}"/>
              </a:ext>
            </a:extLst>
          </p:cNvPr>
          <p:cNvSpPr/>
          <p:nvPr/>
        </p:nvSpPr>
        <p:spPr>
          <a:xfrm>
            <a:off x="5850831" y="904654"/>
            <a:ext cx="5448736" cy="1580116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y-AM" sz="1600" dirty="0">
              <a:solidFill>
                <a:srgbClr val="000000"/>
              </a:solidFill>
              <a:latin typeface="GHEA Grapalat" panose="02000506050000020003" pitchFamily="50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Ն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երքին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կարողությունների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b="1" i="1" dirty="0" err="1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ձևավորում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՝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ճ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անապարհային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քարտեզի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դրա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բաղկացուցիչ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 err="1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հիմնասյուների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ու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գործողությունների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իրականացումը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համակարգելու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ղեկավարելու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1600" dirty="0">
                <a:solidFill>
                  <a:srgbClr val="000000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Sylfaen" panose="010A0502050306030303" pitchFamily="18" charset="0"/>
              </a:rPr>
              <a:t>համար</a:t>
            </a:r>
            <a:r>
              <a:rPr lang="hy-AM" sz="1600" dirty="0">
                <a:solidFill>
                  <a:srgbClr val="000000"/>
                </a:solidFill>
                <a:latin typeface="GHEA Grapalat" panose="02000506050000020003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600" dirty="0">
              <a:solidFill>
                <a:schemeClr val="tx1"/>
              </a:solidFill>
              <a:latin typeface="GHEA Grapalat" panose="02000506050000020003" pitchFamily="50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A14406-4407-4523-9C37-79E9D9754DC4}"/>
              </a:ext>
            </a:extLst>
          </p:cNvPr>
          <p:cNvGrpSpPr/>
          <p:nvPr/>
        </p:nvGrpSpPr>
        <p:grpSpPr>
          <a:xfrm>
            <a:off x="476829" y="401071"/>
            <a:ext cx="804558" cy="794409"/>
            <a:chOff x="1750830" y="5375658"/>
            <a:chExt cx="1783514" cy="1762205"/>
          </a:xfrm>
        </p:grpSpPr>
        <p:sp>
          <p:nvSpPr>
            <p:cNvPr id="24" name="Circle: Hollow 23">
              <a:extLst>
                <a:ext uri="{FF2B5EF4-FFF2-40B4-BE49-F238E27FC236}">
                  <a16:creationId xmlns:a16="http://schemas.microsoft.com/office/drawing/2014/main" id="{4BEEB70F-CD30-4AA7-B369-BB8043DECFFA}"/>
                </a:ext>
              </a:extLst>
            </p:cNvPr>
            <p:cNvSpPr/>
            <p:nvPr/>
          </p:nvSpPr>
          <p:spPr>
            <a:xfrm>
              <a:off x="1750830" y="5375658"/>
              <a:ext cx="1783514" cy="1762205"/>
            </a:xfrm>
            <a:prstGeom prst="donut">
              <a:avLst>
                <a:gd name="adj" fmla="val 6121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343"/>
              <a:endParaRPr lang="en-US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" name="Graphic 24" descr="Head with gears">
              <a:extLst>
                <a:ext uri="{FF2B5EF4-FFF2-40B4-BE49-F238E27FC236}">
                  <a16:creationId xmlns:a16="http://schemas.microsoft.com/office/drawing/2014/main" id="{8CAAFB60-DF92-48DE-9F7B-81A06CC23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20308" y="5716143"/>
              <a:ext cx="1265555" cy="1104759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54B759A-23B4-449F-8165-B3A05F9EE507}"/>
              </a:ext>
            </a:extLst>
          </p:cNvPr>
          <p:cNvSpPr txBox="1"/>
          <p:nvPr/>
        </p:nvSpPr>
        <p:spPr>
          <a:xfrm>
            <a:off x="442022" y="5639842"/>
            <a:ext cx="41489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600"/>
              </a:spcBef>
              <a:spcAft>
                <a:spcPts val="600"/>
              </a:spcAft>
              <a:tabLst>
                <a:tab pos="269875" algn="r"/>
                <a:tab pos="360045" algn="l"/>
              </a:tabLst>
            </a:pP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4. Ընդլայնել</a:t>
            </a:r>
            <a:r>
              <a:rPr lang="en-US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 </a:t>
            </a:r>
            <a:r>
              <a:rPr lang="hy-AM" sz="1600" i="1" dirty="0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և ստեղծել նոր </a:t>
            </a:r>
            <a:r>
              <a:rPr lang="hy-AM" sz="1600" i="1" dirty="0" err="1">
                <a:solidFill>
                  <a:srgbClr val="000000"/>
                </a:solidFill>
                <a:latin typeface="GHEA Grapalat" panose="02000506050000020003" pitchFamily="50" charset="0"/>
                <a:ea typeface="Times" panose="02020603050405020304" pitchFamily="18" charset="0"/>
                <a:cs typeface="Sylfaen" panose="010A0502050306030303" pitchFamily="18" charset="0"/>
              </a:rPr>
              <a:t>գործընկերություններ</a:t>
            </a:r>
            <a:endParaRPr lang="en-US" sz="1600" dirty="0">
              <a:solidFill>
                <a:srgbClr val="000000"/>
              </a:solidFill>
              <a:effectLst/>
              <a:latin typeface="GHEA Grapalat" panose="02000506050000020003" pitchFamily="50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00DE26C8-1F8D-4DBF-B9A6-6A06D8817D8F}"/>
              </a:ext>
            </a:extLst>
          </p:cNvPr>
          <p:cNvSpPr/>
          <p:nvPr/>
        </p:nvSpPr>
        <p:spPr>
          <a:xfrm>
            <a:off x="4301488" y="2939625"/>
            <a:ext cx="1226748" cy="374603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6481D21C-367B-475B-BC76-B542C80638D5}"/>
              </a:ext>
            </a:extLst>
          </p:cNvPr>
          <p:cNvSpPr/>
          <p:nvPr/>
        </p:nvSpPr>
        <p:spPr>
          <a:xfrm>
            <a:off x="4357384" y="4420781"/>
            <a:ext cx="1226748" cy="374603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5A98F2D6-DFCE-48AC-AB9F-04EA9BDE5393}"/>
              </a:ext>
            </a:extLst>
          </p:cNvPr>
          <p:cNvSpPr/>
          <p:nvPr/>
        </p:nvSpPr>
        <p:spPr>
          <a:xfrm>
            <a:off x="4354156" y="5668030"/>
            <a:ext cx="1226748" cy="374603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HEA Grapalat" panose="02000506050000020003" pitchFamily="50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9A954C-7487-47DF-8C51-CB7911E9EA65}"/>
              </a:ext>
            </a:extLst>
          </p:cNvPr>
          <p:cNvSpPr/>
          <p:nvPr/>
        </p:nvSpPr>
        <p:spPr>
          <a:xfrm>
            <a:off x="5850831" y="2630885"/>
            <a:ext cx="5442747" cy="1407716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600" dirty="0">
                <a:solidFill>
                  <a:srgbClr val="000000"/>
                </a:solidFill>
                <a:latin typeface="GHEA Grapalat" panose="02000506050000020003" pitchFamily="50" charset="0"/>
              </a:rPr>
              <a:t>«Հաբ»-ի միջոցով՝ 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</a:rPr>
              <a:t>լրացնել  ԲՍԿ ռիսկերի կառավարման կարողությունների </a:t>
            </a:r>
            <a:r>
              <a:rPr lang="hy-AM" sz="1600" b="1" i="1" dirty="0" err="1">
                <a:solidFill>
                  <a:srgbClr val="106E1B"/>
                </a:solidFill>
                <a:latin typeface="GHEA Grapalat" panose="02000506050000020003" pitchFamily="50" charset="0"/>
              </a:rPr>
              <a:t>բացերը</a:t>
            </a:r>
            <a:r>
              <a:rPr lang="hy-AM" sz="1600" b="1" i="1" dirty="0">
                <a:solidFill>
                  <a:srgbClr val="106E1B"/>
                </a:solidFill>
                <a:latin typeface="GHEA Grapalat" panose="02000506050000020003" pitchFamily="50" charset="0"/>
              </a:rPr>
              <a:t>՝ </a:t>
            </a:r>
            <a:r>
              <a:rPr lang="hy-AM" sz="1600" dirty="0">
                <a:solidFill>
                  <a:srgbClr val="000000"/>
                </a:solidFill>
                <a:latin typeface="GHEA Grapalat" panose="02000506050000020003" pitchFamily="50" charset="0"/>
              </a:rPr>
              <a:t>կազմակերպելով սեմինարներ և </a:t>
            </a:r>
            <a:r>
              <a:rPr lang="hy-AM" sz="1600" dirty="0" err="1">
                <a:solidFill>
                  <a:srgbClr val="000000"/>
                </a:solidFill>
                <a:latin typeface="GHEA Grapalat" panose="02000506050000020003" pitchFamily="50" charset="0"/>
              </a:rPr>
              <a:t>վերապատրաստումներ</a:t>
            </a:r>
            <a:r>
              <a:rPr lang="hy-AM" sz="1600" dirty="0">
                <a:solidFill>
                  <a:srgbClr val="000000"/>
                </a:solidFill>
                <a:latin typeface="GHEA Grapalat" panose="02000506050000020003" pitchFamily="50" charset="0"/>
              </a:rPr>
              <a:t>  և օժանդակելով դրանց այս և հարակից ոլորտներում: </a:t>
            </a:r>
            <a:endParaRPr lang="en-US" sz="1600" dirty="0">
              <a:solidFill>
                <a:srgbClr val="000000"/>
              </a:solidFill>
              <a:latin typeface="GHEA Grapalat" panose="02000506050000020003" pitchFamily="50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0C3CD8B-A12C-496B-A888-3A49E11FAA1A}"/>
              </a:ext>
            </a:extLst>
          </p:cNvPr>
          <p:cNvSpPr/>
          <p:nvPr/>
        </p:nvSpPr>
        <p:spPr>
          <a:xfrm>
            <a:off x="5850831" y="4184716"/>
            <a:ext cx="5442746" cy="1175812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600" dirty="0"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ԿԲ-ն կխթանի միջգերատեսչական երկխոսությունը՝ </a:t>
            </a:r>
            <a:r>
              <a:rPr lang="hy-AM" sz="1600" b="1" i="1" dirty="0">
                <a:solidFill>
                  <a:srgbClr val="0E6218"/>
                </a:solidFill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անդամակցելով կայուն ֆինանսների տարբեր աշխատանքային խմբերի և համագործակցելով նրանց հետ</a:t>
            </a:r>
            <a:r>
              <a:rPr lang="hy-AM" sz="1600" dirty="0"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ինչպիսիք են, օրինակ, Կանաչ Հայաստան </a:t>
            </a:r>
            <a:r>
              <a:rPr lang="hy-AM" sz="1600" dirty="0" err="1"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հարթակը</a:t>
            </a:r>
            <a:r>
              <a:rPr lang="hy-AM" sz="1600" dirty="0">
                <a:effectLst/>
                <a:latin typeface="GHEA Grapalat" panose="02000506050000020003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solidFill>
                <a:schemeClr val="tx1"/>
              </a:solidFill>
              <a:latin typeface="GHEA Grapalat" panose="02000506050000020003" pitchFamily="50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2BADEC7-9596-4A89-8C98-84AA8AB8F00C}"/>
              </a:ext>
            </a:extLst>
          </p:cNvPr>
          <p:cNvSpPr/>
          <p:nvPr/>
        </p:nvSpPr>
        <p:spPr>
          <a:xfrm>
            <a:off x="5850832" y="5508551"/>
            <a:ext cx="5393414" cy="1068164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600" dirty="0">
                <a:latin typeface="GHEA Grapalat" panose="02000506050000020003" pitchFamily="50" charset="0"/>
                <a:cs typeface="Times New Roman" panose="02020603050405020304" pitchFamily="18" charset="0"/>
              </a:rPr>
              <a:t>Կդիտարկվեն </a:t>
            </a:r>
            <a:r>
              <a:rPr lang="hy-AM" sz="1600" b="1" i="1" dirty="0">
                <a:solidFill>
                  <a:srgbClr val="0E6218"/>
                </a:solidFill>
                <a:latin typeface="GHEA Grapalat" panose="02000506050000020003" pitchFamily="50" charset="0"/>
                <a:cs typeface="Times New Roman" panose="02020603050405020304" pitchFamily="18" charset="0"/>
              </a:rPr>
              <a:t>լրացուցիչ </a:t>
            </a:r>
            <a:r>
              <a:rPr lang="hy-AM" sz="1600" b="1" i="1" dirty="0" err="1">
                <a:solidFill>
                  <a:srgbClr val="0E6218"/>
                </a:solidFill>
                <a:latin typeface="GHEA Grapalat" panose="02000506050000020003" pitchFamily="50" charset="0"/>
                <a:cs typeface="Times New Roman" panose="02020603050405020304" pitchFamily="18" charset="0"/>
              </a:rPr>
              <a:t>գործընկերություններ</a:t>
            </a:r>
            <a:r>
              <a:rPr lang="hy-AM" sz="1600" b="1" i="1" dirty="0">
                <a:solidFill>
                  <a:srgbClr val="0E6218"/>
                </a:solidFill>
                <a:latin typeface="GHEA Grapalat" panose="02000506050000020003" pitchFamily="50" charset="0"/>
                <a:cs typeface="Times New Roman" panose="02020603050405020304" pitchFamily="18" charset="0"/>
              </a:rPr>
              <a:t> ՝ </a:t>
            </a:r>
            <a:r>
              <a:rPr lang="hy-AM" sz="1600" dirty="0">
                <a:latin typeface="GHEA Grapalat" panose="02000506050000020003" pitchFamily="50" charset="0"/>
                <a:cs typeface="Times New Roman" panose="02020603050405020304" pitchFamily="18" charset="0"/>
              </a:rPr>
              <a:t>ամրապնդելու միջազգային համագործակցությունը Հայաստանի կայուն զարգացման նպատակների և խնդիրների շուրջ: </a:t>
            </a:r>
            <a:endParaRPr lang="en-US" sz="1600" dirty="0">
              <a:latin typeface="GHEA Grapalat" panose="02000506050000020003" pitchFamily="50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3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C019EF-CB9E-4D5E-952F-F922827FCA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171344"/>
            <a:ext cx="11573197" cy="724247"/>
          </a:xfrm>
        </p:spPr>
        <p:txBody>
          <a:bodyPr/>
          <a:lstStyle/>
          <a:p>
            <a:r>
              <a:rPr lang="hy-AM" sz="3200" b="1" kern="0" spc="94" dirty="0">
                <a:solidFill>
                  <a:srgbClr val="70AD47">
                    <a:lumMod val="50000"/>
                  </a:srgbClr>
                </a:solidFill>
                <a:latin typeface="GHEA Grapalat" panose="02000506050000020003" pitchFamily="50" charset="0"/>
                <a:cs typeface="Lucida Sans Unicode"/>
              </a:rPr>
              <a:t>Գործողությունների ծրագրի ժամանակացույց</a:t>
            </a:r>
            <a:endParaRPr lang="en-US" sz="3200" b="1" kern="0" spc="94" dirty="0">
              <a:solidFill>
                <a:srgbClr val="70AD47">
                  <a:lumMod val="50000"/>
                </a:srgbClr>
              </a:solidFill>
              <a:latin typeface="GHEA Grapalat" panose="02000506050000020003" pitchFamily="50" charset="0"/>
              <a:cs typeface="Lucida Sans Unicode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86F8B40-CBBE-404C-84AC-A03409F85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31520"/>
              </p:ext>
            </p:extLst>
          </p:nvPr>
        </p:nvGraphicFramePr>
        <p:xfrm>
          <a:off x="1607273" y="885238"/>
          <a:ext cx="8977451" cy="5535861"/>
        </p:xfrm>
        <a:graphic>
          <a:graphicData uri="http://schemas.openxmlformats.org/drawingml/2006/table">
            <a:tbl>
              <a:tblPr firstRow="1" firstCol="1" bandRow="1"/>
              <a:tblGrid>
                <a:gridCol w="2748895">
                  <a:extLst>
                    <a:ext uri="{9D8B030D-6E8A-4147-A177-3AD203B41FA5}">
                      <a16:colId xmlns:a16="http://schemas.microsoft.com/office/drawing/2014/main" val="566567705"/>
                    </a:ext>
                  </a:extLst>
                </a:gridCol>
                <a:gridCol w="2319773">
                  <a:extLst>
                    <a:ext uri="{9D8B030D-6E8A-4147-A177-3AD203B41FA5}">
                      <a16:colId xmlns:a16="http://schemas.microsoft.com/office/drawing/2014/main" val="798362337"/>
                    </a:ext>
                  </a:extLst>
                </a:gridCol>
                <a:gridCol w="666127">
                  <a:extLst>
                    <a:ext uri="{9D8B030D-6E8A-4147-A177-3AD203B41FA5}">
                      <a16:colId xmlns:a16="http://schemas.microsoft.com/office/drawing/2014/main" val="883193303"/>
                    </a:ext>
                  </a:extLst>
                </a:gridCol>
                <a:gridCol w="748720">
                  <a:extLst>
                    <a:ext uri="{9D8B030D-6E8A-4147-A177-3AD203B41FA5}">
                      <a16:colId xmlns:a16="http://schemas.microsoft.com/office/drawing/2014/main" val="539188205"/>
                    </a:ext>
                  </a:extLst>
                </a:gridCol>
                <a:gridCol w="748720">
                  <a:extLst>
                    <a:ext uri="{9D8B030D-6E8A-4147-A177-3AD203B41FA5}">
                      <a16:colId xmlns:a16="http://schemas.microsoft.com/office/drawing/2014/main" val="3810075893"/>
                    </a:ext>
                  </a:extLst>
                </a:gridCol>
                <a:gridCol w="914187">
                  <a:extLst>
                    <a:ext uri="{9D8B030D-6E8A-4147-A177-3AD203B41FA5}">
                      <a16:colId xmlns:a16="http://schemas.microsoft.com/office/drawing/2014/main" val="2954053703"/>
                    </a:ext>
                  </a:extLst>
                </a:gridCol>
                <a:gridCol w="831029">
                  <a:extLst>
                    <a:ext uri="{9D8B030D-6E8A-4147-A177-3AD203B41FA5}">
                      <a16:colId xmlns:a16="http://schemas.microsoft.com/office/drawing/2014/main" val="1258275591"/>
                    </a:ext>
                  </a:extLst>
                </a:gridCol>
              </a:tblGrid>
              <a:tr h="3800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b="1" dirty="0">
                          <a:solidFill>
                            <a:srgbClr val="FFFFFF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200" b="1" dirty="0">
                          <a:solidFill>
                            <a:srgbClr val="FFFFFF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Գործողություն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200" b="1" dirty="0">
                          <a:solidFill>
                            <a:srgbClr val="FFFFFF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2023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200" b="1" dirty="0">
                          <a:solidFill>
                            <a:srgbClr val="FFFFFF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200" b="1" dirty="0">
                          <a:solidFill>
                            <a:srgbClr val="FFFFFF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2025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200" b="1" dirty="0">
                          <a:solidFill>
                            <a:srgbClr val="FFFFFF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2026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200" b="1" dirty="0">
                          <a:solidFill>
                            <a:srgbClr val="FFFFFF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2026 -ից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200" b="1" dirty="0">
                          <a:solidFill>
                            <a:srgbClr val="FFFFFF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հետո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627812"/>
                  </a:ext>
                </a:extLst>
              </a:tr>
              <a:tr h="492340">
                <a:tc rowSpan="2"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y-AM" sz="1200" b="1" dirty="0">
                          <a:solidFill>
                            <a:srgbClr val="404040"/>
                          </a:solidFill>
                          <a:effectLst/>
                          <a:latin typeface="GHEA Grapalat" panose="0200050605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ՄՈԲԻԼԻԶԱՑՆԵԼ </a:t>
                      </a:r>
                      <a:endParaRPr lang="en-US" sz="1200" dirty="0">
                        <a:effectLst/>
                        <a:latin typeface="GHEA Grapalat" panose="0200050605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y-AM" sz="1200" b="1" dirty="0">
                          <a:solidFill>
                            <a:srgbClr val="3C8A2E"/>
                          </a:solidFill>
                          <a:effectLst/>
                          <a:latin typeface="GHEA Grapalat" panose="0200050605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կայուն ֆինանսները և ֆինանսավորումը</a:t>
                      </a:r>
                      <a:endParaRPr lang="en-US" sz="1200" dirty="0">
                        <a:effectLst/>
                        <a:latin typeface="GHEA Grapalat" panose="0200050605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 err="1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Ձևավորել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 կայուն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ֆինանսական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 err="1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պրոդուկտների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և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պարտատոմսերի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շրջանակներ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006314"/>
                  </a:ext>
                </a:extLst>
              </a:tr>
              <a:tr h="6547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Ներդնել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սոցիալական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նկատառումներ՝ ֆինանսական </a:t>
                      </a:r>
                      <a:r>
                        <a:rPr lang="hy-AM" sz="1000" b="0" dirty="0" err="1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ներառականությունը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բարձրացնելու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նպատակով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691595"/>
                  </a:ext>
                </a:extLst>
              </a:tr>
              <a:tr h="329967">
                <a:tc rowSpan="4"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y-AM" sz="1200" b="1" dirty="0">
                          <a:solidFill>
                            <a:srgbClr val="404040"/>
                          </a:solidFill>
                          <a:effectLst/>
                          <a:latin typeface="GHEA Grapalat" panose="0200050605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ԸՆԴԼԱՅՆԵԼ</a:t>
                      </a:r>
                      <a:r>
                        <a:rPr lang="hy-AM" sz="1200" b="1" dirty="0">
                          <a:solidFill>
                            <a:srgbClr val="87BD26"/>
                          </a:solidFill>
                          <a:effectLst/>
                          <a:latin typeface="GHEA Grapalat" panose="0200050605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200" dirty="0">
                        <a:effectLst/>
                        <a:latin typeface="GHEA Grapalat" panose="0200050605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y-AM" sz="1200" b="1" dirty="0">
                          <a:solidFill>
                            <a:srgbClr val="3C8A2E"/>
                          </a:solidFill>
                          <a:effectLst/>
                          <a:latin typeface="GHEA Grapalat" panose="0200050605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շուկաները</a:t>
                      </a:r>
                      <a:endParaRPr lang="en-US" sz="1200" dirty="0">
                        <a:effectLst/>
                        <a:latin typeface="GHEA Grapalat" panose="0200050605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Ստեղծել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կայուն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ֆինանսների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կենտրոնացված տվյալների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բազա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946151"/>
                  </a:ext>
                </a:extLst>
              </a:tr>
              <a:tr h="3696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Ուսումնասիրել շուկայի խրախուսական միջոցները և խթանները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274845"/>
                  </a:ext>
                </a:extLst>
              </a:tr>
              <a:tr h="3299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Իրականացնել հետազոտական և գնահատման աշխատանքներ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023264"/>
                  </a:ext>
                </a:extLst>
              </a:tr>
              <a:tr h="3299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Նախագծել  առաջընթացի </a:t>
                      </a:r>
                      <a:r>
                        <a:rPr lang="hy-AM" sz="1000" b="0" dirty="0" err="1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հետագծման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շրջանակ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045179"/>
                  </a:ext>
                </a:extLst>
              </a:tr>
              <a:tr h="336424">
                <a:tc rowSpan="3"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y-AM" sz="1200" b="1" dirty="0">
                          <a:solidFill>
                            <a:srgbClr val="404040"/>
                          </a:solidFill>
                          <a:effectLst/>
                          <a:latin typeface="GHEA Grapalat" panose="0200050605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ՆԵՐԴՆԵԼ </a:t>
                      </a:r>
                      <a:endParaRPr lang="en-US" sz="1200" dirty="0">
                        <a:effectLst/>
                        <a:latin typeface="GHEA Grapalat" panose="0200050605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200" b="1" dirty="0">
                          <a:solidFill>
                            <a:srgbClr val="3C8A2E"/>
                          </a:solidFill>
                          <a:effectLst/>
                          <a:latin typeface="GHEA Grapalat" panose="0200050605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կայուն ֆինանսները</a:t>
                      </a:r>
                      <a:r>
                        <a:rPr lang="hy-AM" sz="1200" b="1" dirty="0">
                          <a:solidFill>
                            <a:srgbClr val="87BD26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</a:t>
                      </a:r>
                      <a:endParaRPr lang="en-US" sz="1200" dirty="0">
                        <a:effectLst/>
                        <a:latin typeface="GHEA Grapalat" panose="0200050605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Ինտեգրել ԲՍԿ-ն վերահսկողության  շրջանակում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720680"/>
                  </a:ext>
                </a:extLst>
              </a:tr>
              <a:tr h="500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ՖՇՄ-ների համար մշակել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 err="1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ուղեցույցեր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և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ակնկալիքներ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ԲՍԿ-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ի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 err="1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ինտեգրման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և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ռիսկերի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կառավարման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Sylfaen" panose="010A0502050306030303" pitchFamily="18" charset="0"/>
                        </a:rPr>
                        <a:t>վերաբերյալ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259500"/>
                  </a:ext>
                </a:extLst>
              </a:tr>
              <a:tr h="336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" panose="02020603050405020304" pitchFamily="18" charset="0"/>
                          <a:cs typeface="Arial" panose="020B0604020202020204" pitchFamily="34" charset="0"/>
                        </a:rPr>
                        <a:t>Ինտեգրել ԲՍԿ-ն ՖՇՄ-ների կորպորատիվ կառավարման մեջ 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kern="120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kern="120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666411"/>
                  </a:ext>
                </a:extLst>
              </a:tr>
              <a:tr h="231412">
                <a:tc rowSpan="4">
                  <a:txBody>
                    <a:bodyPr/>
                    <a:lstStyle/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y-AM" sz="1200" b="1" dirty="0">
                          <a:solidFill>
                            <a:srgbClr val="404040"/>
                          </a:solidFill>
                          <a:effectLst/>
                          <a:latin typeface="GHEA Grapalat" panose="0200050605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ՁԵՎԱՎՈՐԵԼ</a:t>
                      </a:r>
                      <a:r>
                        <a:rPr lang="hy-AM" sz="1200" b="1" dirty="0">
                          <a:solidFill>
                            <a:srgbClr val="87BD26"/>
                          </a:solidFill>
                          <a:effectLst/>
                          <a:latin typeface="GHEA Grapalat" panose="0200050605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200" dirty="0">
                        <a:effectLst/>
                        <a:latin typeface="GHEA Grapalat" panose="0200050605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200" b="1" dirty="0">
                          <a:solidFill>
                            <a:srgbClr val="3C8A2E"/>
                          </a:solidFill>
                          <a:effectLst/>
                          <a:latin typeface="GHEA Grapalat" panose="0200050605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իրազեկում և գիտելիք</a:t>
                      </a:r>
                      <a:endParaRPr lang="en-US" sz="1200" dirty="0">
                        <a:effectLst/>
                        <a:latin typeface="GHEA Grapalat" panose="0200050605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Ստեղծել կարողություններ </a:t>
                      </a: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Sylfaen" panose="010A0502050306030303" pitchFamily="18" charset="0"/>
                        </a:rPr>
                        <a:t>ԿԲ-ում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kern="120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kern="120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973105"/>
                  </a:ext>
                </a:extLst>
              </a:tr>
              <a:tr h="3299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Ստեղծել կայուն ֆինանսների ազգային կենտրոն/հաբ (SFH)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5268" marR="35268" marT="4898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kern="120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kern="120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781255"/>
                  </a:ext>
                </a:extLst>
              </a:tr>
              <a:tr h="492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Անդամակցել կայուն ֆինանսների միջգերատեսչական աշխատանքային  խմբերի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kern="120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678778"/>
                  </a:ext>
                </a:extLst>
              </a:tr>
              <a:tr h="3299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000" b="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Ընդլայնել և ստեղծել նոր </a:t>
                      </a:r>
                      <a:r>
                        <a:rPr lang="hy-AM" sz="1000" b="0" dirty="0" err="1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գործընկերություններ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kern="120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kern="1200" dirty="0">
                          <a:solidFill>
                            <a:srgbClr val="000000"/>
                          </a:solidFill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500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7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500" dirty="0">
                          <a:effectLst/>
                          <a:latin typeface="GHEA Grapalat" panose="02000506050000020003" pitchFamily="50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68" marR="35268" marT="4898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65769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E5C8F90-90D1-4C08-A9B9-8139C0385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678" y="6074292"/>
            <a:ext cx="388013" cy="36561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softEdge rad="31750"/>
          </a:effectLst>
        </p:spPr>
      </p:pic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EF081BE-6068-4949-BA2D-81A90C32C0E8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BF1CFA-19AC-470E-8F4E-485BDBFB3999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9</a:t>
            </a:fld>
            <a:endParaRPr lang="en-GB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65255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56716" y="267769"/>
            <a:ext cx="10234365" cy="557485"/>
          </a:xfrm>
        </p:spPr>
        <p:txBody>
          <a:bodyPr/>
          <a:lstStyle/>
          <a:p>
            <a:r>
              <a:rPr lang="hy-AM" sz="2800" b="1" dirty="0">
                <a:solidFill>
                  <a:schemeClr val="accent6"/>
                </a:solidFill>
                <a:latin typeface="GHEA Grapalat" panose="02000506050000020003" pitchFamily="50" charset="0"/>
              </a:rPr>
              <a:t>Անդամակցություն միջազգային </a:t>
            </a:r>
            <a:r>
              <a:rPr lang="hy-AM" sz="2800" b="1" dirty="0" err="1">
                <a:solidFill>
                  <a:schemeClr val="accent6"/>
                </a:solidFill>
                <a:latin typeface="GHEA Grapalat" panose="02000506050000020003" pitchFamily="50" charset="0"/>
              </a:rPr>
              <a:t>հարթակներին</a:t>
            </a:r>
            <a:endParaRPr lang="en-US" sz="2800" b="1" dirty="0">
              <a:solidFill>
                <a:schemeClr val="accent6"/>
              </a:solidFill>
              <a:latin typeface="GHEA Grapalat" panose="02000506050000020003" pitchFamily="50" charset="0"/>
            </a:endParaRPr>
          </a:p>
        </p:txBody>
      </p:sp>
      <p:sp>
        <p:nvSpPr>
          <p:cNvPr id="45" name="Rectangle 7">
            <a:extLst>
              <a:ext uri="{FF2B5EF4-FFF2-40B4-BE49-F238E27FC236}">
                <a16:creationId xmlns:a16="http://schemas.microsoft.com/office/drawing/2014/main" id="{18C0178B-60C7-4D2A-B0CF-C9FD89341024}"/>
              </a:ext>
            </a:extLst>
          </p:cNvPr>
          <p:cNvSpPr/>
          <p:nvPr/>
        </p:nvSpPr>
        <p:spPr>
          <a:xfrm>
            <a:off x="8773364" y="1691196"/>
            <a:ext cx="339947" cy="33994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7" name="Rounded Rectangle 32">
            <a:extLst>
              <a:ext uri="{FF2B5EF4-FFF2-40B4-BE49-F238E27FC236}">
                <a16:creationId xmlns:a16="http://schemas.microsoft.com/office/drawing/2014/main" id="{3207F82E-D4B7-4C20-BBA5-B23D3D8EE8C3}"/>
              </a:ext>
            </a:extLst>
          </p:cNvPr>
          <p:cNvSpPr/>
          <p:nvPr/>
        </p:nvSpPr>
        <p:spPr>
          <a:xfrm>
            <a:off x="10612493" y="2070776"/>
            <a:ext cx="354310" cy="35431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8" name="Rectangle 9">
            <a:extLst>
              <a:ext uri="{FF2B5EF4-FFF2-40B4-BE49-F238E27FC236}">
                <a16:creationId xmlns:a16="http://schemas.microsoft.com/office/drawing/2014/main" id="{DEF0BE33-68DD-40B4-83E6-A437C1C1961D}"/>
              </a:ext>
            </a:extLst>
          </p:cNvPr>
          <p:cNvSpPr/>
          <p:nvPr/>
        </p:nvSpPr>
        <p:spPr>
          <a:xfrm>
            <a:off x="5144630" y="2093123"/>
            <a:ext cx="380149" cy="35585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6" t="5895" r="26495" b="-5222"/>
          <a:stretch/>
        </p:blipFill>
        <p:spPr>
          <a:xfrm>
            <a:off x="1449524" y="1846069"/>
            <a:ext cx="2040613" cy="181724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6"/>
            </a:solidFill>
          </a:ln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181" y="2359951"/>
            <a:ext cx="2193732" cy="1069049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1416296" y="3976983"/>
            <a:ext cx="207384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y-AM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ԿԲ-ն անդամակցել է 2020-ին։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 </a:t>
            </a:r>
            <a:r>
              <a:rPr kumimoji="0" lang="hy-AM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Մասնակցություն թեմատիկ աշխատանքային խմբերի: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C4335"/>
              </a:solidFill>
              <a:effectLst/>
              <a:uLnTx/>
              <a:uFillTx/>
              <a:latin typeface="GHEA Grapalat" panose="02000506050000020003" pitchFamily="50" charset="0"/>
              <a:ea typeface="Arial Unicode MS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217181" y="3969784"/>
            <a:ext cx="21937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y-AM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ԿԲ-ն անդամակցել է 2021-ին։ Մասնակցություն թեմատիկ աշխատանքային խմբերի: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C4335"/>
              </a:solidFill>
              <a:effectLst/>
              <a:uLnTx/>
              <a:uFillTx/>
              <a:latin typeface="GHEA Grapalat" panose="02000506050000020003" pitchFamily="50" charset="0"/>
              <a:ea typeface="Arial Unicode MS"/>
              <a:cs typeface="Arial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276" y="1647262"/>
            <a:ext cx="1823092" cy="1473181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37" name="Rectangle 36"/>
          <p:cNvSpPr/>
          <p:nvPr/>
        </p:nvSpPr>
        <p:spPr>
          <a:xfrm>
            <a:off x="4994032" y="3737557"/>
            <a:ext cx="30876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>
                <a:solidFill>
                  <a:schemeClr val="accent5"/>
                </a:solidFill>
                <a:latin typeface="GHEA Grapalat" panose="02000506050000020003" pitchFamily="50" charset="0"/>
                <a:cs typeface="Arial" pitchFamily="34" charset="0"/>
              </a:rPr>
              <a:t>NDC-</a:t>
            </a:r>
            <a:r>
              <a:rPr lang="hy-AM" altLang="ko-KR" dirty="0">
                <a:solidFill>
                  <a:schemeClr val="accent5"/>
                </a:solidFill>
                <a:latin typeface="GHEA Grapalat" panose="02000506050000020003" pitchFamily="50" charset="0"/>
                <a:cs typeface="Arial" pitchFamily="34" charset="0"/>
              </a:rPr>
              <a:t>ի շրջանակներում ՀԲ-ի և </a:t>
            </a:r>
            <a:r>
              <a:rPr lang="hy-AM" altLang="ko-KR" dirty="0" err="1">
                <a:solidFill>
                  <a:schemeClr val="accent5"/>
                </a:solidFill>
                <a:latin typeface="GHEA Grapalat" panose="02000506050000020003" pitchFamily="50" charset="0"/>
                <a:cs typeface="Arial" pitchFamily="34" charset="0"/>
              </a:rPr>
              <a:t>Եվրոպական</a:t>
            </a:r>
            <a:r>
              <a:rPr lang="hy-AM" altLang="ko-KR" dirty="0">
                <a:solidFill>
                  <a:schemeClr val="accent5"/>
                </a:solidFill>
                <a:latin typeface="GHEA Grapalat" panose="02000506050000020003" pitchFamily="50" charset="0"/>
                <a:cs typeface="Arial" pitchFamily="34" charset="0"/>
              </a:rPr>
              <a:t> ներդրումային բանկի կողմից աջակցություն ԿԲ ճանապարհային քարտեզի գործողությունների կատարմանը, 2023-ից:</a:t>
            </a:r>
            <a:endParaRPr lang="en-US" dirty="0"/>
          </a:p>
          <a:p>
            <a:pPr algn="ctr"/>
            <a:endParaRPr lang="ko-KR" altLang="en-US" dirty="0">
              <a:solidFill>
                <a:schemeClr val="accent5"/>
              </a:solidFill>
              <a:latin typeface="GHEA Grapalat" panose="02000506050000020003" pitchFamily="50" charset="0"/>
              <a:cs typeface="Arial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452809C-2AE7-4804-9C7C-387BF608AE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907" y="6101445"/>
            <a:ext cx="388013" cy="36512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softEdge rad="31750"/>
          </a:effectLst>
        </p:spPr>
      </p:pic>
      <p:sp>
        <p:nvSpPr>
          <p:cNvPr id="39" name="Slide Number Placeholder 1">
            <a:extLst>
              <a:ext uri="{FF2B5EF4-FFF2-40B4-BE49-F238E27FC236}">
                <a16:creationId xmlns:a16="http://schemas.microsoft.com/office/drawing/2014/main" id="{7A23E5AF-4433-4FF2-95C8-C8CF1260201C}"/>
              </a:ext>
            </a:extLst>
          </p:cNvPr>
          <p:cNvSpPr txBox="1">
            <a:spLocks/>
          </p:cNvSpPr>
          <p:nvPr/>
        </p:nvSpPr>
        <p:spPr>
          <a:xfrm>
            <a:off x="11022900" y="6411348"/>
            <a:ext cx="3880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BF1CFA-19AC-470E-8F4E-485BDBFB3999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10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716101F-41DD-4738-9E53-0B8BC9790C9D}"/>
              </a:ext>
            </a:extLst>
          </p:cNvPr>
          <p:cNvCxnSpPr>
            <a:cxnSpLocks/>
          </p:cNvCxnSpPr>
          <p:nvPr/>
        </p:nvCxnSpPr>
        <p:spPr>
          <a:xfrm>
            <a:off x="1356715" y="1166215"/>
            <a:ext cx="10054197" cy="0"/>
          </a:xfrm>
          <a:prstGeom prst="line">
            <a:avLst/>
          </a:prstGeom>
          <a:ln w="73025" cmpd="tri">
            <a:solidFill>
              <a:srgbClr val="0E62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595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56716" y="267769"/>
            <a:ext cx="10234365" cy="557485"/>
          </a:xfrm>
        </p:spPr>
        <p:txBody>
          <a:bodyPr/>
          <a:lstStyle/>
          <a:p>
            <a:r>
              <a:rPr lang="hy-AM" sz="2800" b="1" dirty="0">
                <a:solidFill>
                  <a:schemeClr val="accent6"/>
                </a:solidFill>
                <a:latin typeface="GHEA Grapalat" panose="02000506050000020003" pitchFamily="50" charset="0"/>
              </a:rPr>
              <a:t>Այլ միջազգային գործընկերներ</a:t>
            </a:r>
            <a:endParaRPr lang="en-US" sz="2800" b="1" dirty="0">
              <a:solidFill>
                <a:schemeClr val="accent6"/>
              </a:solidFill>
              <a:latin typeface="GHEA Grapalat" panose="02000506050000020003" pitchFamily="50" charset="0"/>
            </a:endParaRPr>
          </a:p>
        </p:txBody>
      </p:sp>
      <p:sp>
        <p:nvSpPr>
          <p:cNvPr id="45" name="Rectangle 7">
            <a:extLst>
              <a:ext uri="{FF2B5EF4-FFF2-40B4-BE49-F238E27FC236}">
                <a16:creationId xmlns:a16="http://schemas.microsoft.com/office/drawing/2014/main" id="{18C0178B-60C7-4D2A-B0CF-C9FD89341024}"/>
              </a:ext>
            </a:extLst>
          </p:cNvPr>
          <p:cNvSpPr/>
          <p:nvPr/>
        </p:nvSpPr>
        <p:spPr>
          <a:xfrm>
            <a:off x="8773364" y="1691196"/>
            <a:ext cx="339947" cy="33994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7" name="Rounded Rectangle 32">
            <a:extLst>
              <a:ext uri="{FF2B5EF4-FFF2-40B4-BE49-F238E27FC236}">
                <a16:creationId xmlns:a16="http://schemas.microsoft.com/office/drawing/2014/main" id="{3207F82E-D4B7-4C20-BBA5-B23D3D8EE8C3}"/>
              </a:ext>
            </a:extLst>
          </p:cNvPr>
          <p:cNvSpPr/>
          <p:nvPr/>
        </p:nvSpPr>
        <p:spPr>
          <a:xfrm>
            <a:off x="10612493" y="2070776"/>
            <a:ext cx="354310" cy="35431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48" name="Rectangle 9">
            <a:extLst>
              <a:ext uri="{FF2B5EF4-FFF2-40B4-BE49-F238E27FC236}">
                <a16:creationId xmlns:a16="http://schemas.microsoft.com/office/drawing/2014/main" id="{DEF0BE33-68DD-40B4-83E6-A437C1C1961D}"/>
              </a:ext>
            </a:extLst>
          </p:cNvPr>
          <p:cNvSpPr/>
          <p:nvPr/>
        </p:nvSpPr>
        <p:spPr>
          <a:xfrm>
            <a:off x="5144630" y="2093123"/>
            <a:ext cx="380149" cy="35585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40" y="2947673"/>
            <a:ext cx="2457170" cy="589084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275" y="1630892"/>
            <a:ext cx="852101" cy="781766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823" y="2603419"/>
            <a:ext cx="2181507" cy="825581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320562" y="3946205"/>
            <a:ext cx="254924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y-AM" altLang="ko-K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Երևանյան</a:t>
            </a:r>
            <a:r>
              <a:rPr kumimoji="0" lang="hy-AM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 գրասենյակի բացումը՝ 2013-ին: </a:t>
            </a:r>
            <a:r>
              <a:rPr lang="hy-AM" altLang="ko-KR" sz="1600" dirty="0">
                <a:solidFill>
                  <a:srgbClr val="1C4335"/>
                </a:solidFill>
                <a:latin typeface="GHEA Grapalat" panose="02000506050000020003" pitchFamily="50" charset="0"/>
                <a:ea typeface="Arial Unicode MS"/>
                <a:cs typeface="Arial" pitchFamily="34" charset="0"/>
              </a:rPr>
              <a:t>Կլիմայական ռ</a:t>
            </a:r>
            <a:r>
              <a:rPr kumimoji="0" lang="hy-AM" altLang="ko-K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իսկերի</a:t>
            </a:r>
            <a:r>
              <a:rPr kumimoji="0" lang="hy-AM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 կառավարման գործիքների մշակում, ինչպիսիք են՝ ռիսկ ռադար և ջերմային քարտեզ: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C4335"/>
              </a:solidFill>
              <a:effectLst/>
              <a:uLnTx/>
              <a:uFillTx/>
              <a:latin typeface="GHEA Grapalat" panose="02000506050000020003" pitchFamily="50" charset="0"/>
              <a:ea typeface="Arial Unicode MS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78529" y="3429000"/>
            <a:ext cx="2762187" cy="2801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y-AM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ԿԲ ճանապարհային քարտեզի իրագործմանն աջակցում. ԲՍԿ ստանդարտների </a:t>
            </a:r>
            <a:r>
              <a:rPr kumimoji="0" lang="hy-AM" altLang="ko-K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հաշվետվողականության</a:t>
            </a:r>
            <a:r>
              <a:rPr kumimoji="0" lang="hy-AM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 մեխանիզմների և գործիքների ներդնում, ՖՇՄ-ի ռիսկերի կառավարման վերաբերյալ հարցումների անցկացում, 2023-ից: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C4335"/>
              </a:solidFill>
              <a:effectLst/>
              <a:uLnTx/>
              <a:uFillTx/>
              <a:latin typeface="GHEA Grapalat" panose="02000506050000020003" pitchFamily="50" charset="0"/>
              <a:ea typeface="Arial Unicode MS"/>
              <a:cs typeface="Arial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452809C-2AE7-4804-9C7C-387BF608AE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907" y="6101445"/>
            <a:ext cx="388013" cy="36512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softEdge rad="31750"/>
          </a:effectLst>
        </p:spPr>
      </p:pic>
      <p:sp>
        <p:nvSpPr>
          <p:cNvPr id="39" name="Slide Number Placeholder 1">
            <a:extLst>
              <a:ext uri="{FF2B5EF4-FFF2-40B4-BE49-F238E27FC236}">
                <a16:creationId xmlns:a16="http://schemas.microsoft.com/office/drawing/2014/main" id="{7A23E5AF-4433-4FF2-95C8-C8CF1260201C}"/>
              </a:ext>
            </a:extLst>
          </p:cNvPr>
          <p:cNvSpPr txBox="1">
            <a:spLocks/>
          </p:cNvSpPr>
          <p:nvPr/>
        </p:nvSpPr>
        <p:spPr>
          <a:xfrm>
            <a:off x="11022900" y="6411348"/>
            <a:ext cx="3880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BF1CFA-19AC-470E-8F4E-485BDBFB3999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11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716101F-41DD-4738-9E53-0B8BC9790C9D}"/>
              </a:ext>
            </a:extLst>
          </p:cNvPr>
          <p:cNvCxnSpPr>
            <a:cxnSpLocks/>
          </p:cNvCxnSpPr>
          <p:nvPr/>
        </p:nvCxnSpPr>
        <p:spPr>
          <a:xfrm>
            <a:off x="1356716" y="1095876"/>
            <a:ext cx="10054197" cy="0"/>
          </a:xfrm>
          <a:prstGeom prst="line">
            <a:avLst/>
          </a:prstGeom>
          <a:ln w="73025" cmpd="tri">
            <a:solidFill>
              <a:srgbClr val="0E62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862446E6-28F6-4A0C-B826-1F5962E543D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898" y="1773473"/>
            <a:ext cx="2522193" cy="11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B5EB086A-7F89-4BB3-8879-C9C208A20955}"/>
              </a:ext>
            </a:extLst>
          </p:cNvPr>
          <p:cNvSpPr/>
          <p:nvPr/>
        </p:nvSpPr>
        <p:spPr>
          <a:xfrm>
            <a:off x="3360392" y="4675979"/>
            <a:ext cx="25503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y-AM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ԿԲ-ի ճանապարհային քարտեզի մշակմանն աջակցում, </a:t>
            </a:r>
            <a:r>
              <a:rPr lang="en-US" altLang="ko-KR" sz="1600" dirty="0">
                <a:solidFill>
                  <a:srgbClr val="1C4335"/>
                </a:solidFill>
                <a:latin typeface="GHEA Grapalat" panose="02000506050000020003" pitchFamily="50" charset="0"/>
                <a:ea typeface="Arial Unicode MS"/>
                <a:cs typeface="Arial" pitchFamily="34" charset="0"/>
              </a:rPr>
              <a:t>Deloitte</a:t>
            </a:r>
            <a:r>
              <a:rPr lang="hy-AM" altLang="ko-KR" sz="1600" dirty="0">
                <a:solidFill>
                  <a:srgbClr val="1C4335"/>
                </a:solidFill>
                <a:latin typeface="GHEA Grapalat" panose="02000506050000020003" pitchFamily="50" charset="0"/>
                <a:ea typeface="Arial Unicode MS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rgbClr val="1C4335"/>
                </a:solidFill>
                <a:latin typeface="GHEA Grapalat" panose="02000506050000020003" pitchFamily="50" charset="0"/>
                <a:ea typeface="Arial Unicode MS"/>
                <a:cs typeface="Arial" pitchFamily="34" charset="0"/>
              </a:rPr>
              <a:t>Luxembourg-</a:t>
            </a:r>
            <a:r>
              <a:rPr lang="hy-AM" altLang="ko-KR" sz="1600" dirty="0">
                <a:solidFill>
                  <a:srgbClr val="1C4335"/>
                </a:solidFill>
                <a:latin typeface="GHEA Grapalat" panose="02000506050000020003" pitchFamily="50" charset="0"/>
                <a:ea typeface="Arial Unicode MS"/>
                <a:cs typeface="Arial" pitchFamily="34" charset="0"/>
              </a:rPr>
              <a:t>ի հետ,</a:t>
            </a:r>
            <a:r>
              <a:rPr kumimoji="0" lang="ru-RU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 2022-2023-</a:t>
            </a:r>
            <a:r>
              <a:rPr lang="hy-AM" altLang="ko-KR" sz="1600" dirty="0">
                <a:solidFill>
                  <a:srgbClr val="1C4335"/>
                </a:solidFill>
                <a:latin typeface="GHEA Grapalat" panose="02000506050000020003" pitchFamily="50" charset="0"/>
                <a:ea typeface="Arial Unicode MS"/>
                <a:cs typeface="Arial" pitchFamily="34" charset="0"/>
              </a:rPr>
              <a:t>ին</a:t>
            </a:r>
            <a:r>
              <a:rPr kumimoji="0" lang="hy-AM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։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C4335"/>
              </a:solidFill>
              <a:effectLst/>
              <a:uLnTx/>
              <a:uFillTx/>
              <a:latin typeface="GHEA Grapalat" panose="02000506050000020003" pitchFamily="50" charset="0"/>
              <a:ea typeface="Arial Unicode MS"/>
              <a:cs typeface="Arial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9C58AA-5BA3-4612-94C1-1B17625F1C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462" y="2129608"/>
            <a:ext cx="1424449" cy="128340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7B58F455-1E8A-49CB-85AD-F05FF96FB512}"/>
              </a:ext>
            </a:extLst>
          </p:cNvPr>
          <p:cNvSpPr/>
          <p:nvPr/>
        </p:nvSpPr>
        <p:spPr>
          <a:xfrm>
            <a:off x="9317594" y="3729440"/>
            <a:ext cx="276218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y-AM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1C4335"/>
                </a:solidFill>
                <a:effectLst/>
                <a:uLnTx/>
                <a:uFillTx/>
                <a:latin typeface="GHEA Grapalat" panose="02000506050000020003" pitchFamily="50" charset="0"/>
                <a:ea typeface="Arial Unicode MS"/>
                <a:cs typeface="Arial" pitchFamily="34" charset="0"/>
              </a:rPr>
              <a:t>ԿԲ ճանապարհային քարտեզի իրագործմանն աջակցում. սոցիալական ռիսկերի կառավարման և կարգավորման դաշտ մտցնելու ուղղությամբ առաջարկությունների և քայլերի մշակում, 2023-ից: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C4335"/>
              </a:solidFill>
              <a:effectLst/>
              <a:uLnTx/>
              <a:uFillTx/>
              <a:latin typeface="GHEA Grapalat" panose="02000506050000020003" pitchFamily="50" charset="0"/>
              <a:ea typeface="Arial Unicode MS"/>
              <a:cs typeface="Arial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9165F2-31B1-4FF0-951B-2B2B824CD9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029" y="3651719"/>
            <a:ext cx="1347802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1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tents Slide Master">
  <a:themeElements>
    <a:clrScheme name="ALLPPT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s Slide Master">
  <a:themeElements>
    <a:clrScheme name="ALLPPT-4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A876B"/>
      </a:accent1>
      <a:accent2>
        <a:srgbClr val="90B141"/>
      </a:accent2>
      <a:accent3>
        <a:srgbClr val="CEDD46"/>
      </a:accent3>
      <a:accent4>
        <a:srgbClr val="399A84"/>
      </a:accent4>
      <a:accent5>
        <a:srgbClr val="429EB3"/>
      </a:accent5>
      <a:accent6>
        <a:srgbClr val="26648C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tents Slide Master">
  <a:themeElements>
    <a:clrScheme name="ALLPPT-6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A876B"/>
      </a:accent1>
      <a:accent2>
        <a:srgbClr val="4D9724"/>
      </a:accent2>
      <a:accent3>
        <a:srgbClr val="90B141"/>
      </a:accent3>
      <a:accent4>
        <a:srgbClr val="CEDD46"/>
      </a:accent4>
      <a:accent5>
        <a:srgbClr val="1C4335"/>
      </a:accent5>
      <a:accent6>
        <a:srgbClr val="2E5B15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96DE019AA00E498309528D7C7FDFAC" ma:contentTypeVersion="0" ma:contentTypeDescription="Create a new document." ma:contentTypeScope="" ma:versionID="fe54bb204c455cdce3c10641793931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FCB03E-155C-43F2-8CE8-DD16C5024F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1699A3-B56D-4806-9D15-68133F2C514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3BAFE59-3851-4659-8266-E728AD586E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12067</TotalTime>
  <Words>883</Words>
  <Application>Microsoft Office PowerPoint</Application>
  <PresentationFormat>Widescreen</PresentationFormat>
  <Paragraphs>169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GHEA Grapalat</vt:lpstr>
      <vt:lpstr>Times New Roman</vt:lpstr>
      <vt:lpstr>Office Theme</vt:lpstr>
      <vt:lpstr>1_Contents Slide Master</vt:lpstr>
      <vt:lpstr>Contents Slide Master</vt:lpstr>
      <vt:lpstr>2_Contents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ԿԱՊԻՏԱԼԻ ՀԱՄԱՐԺԵՔՈՒԹՅՈՒՆ</dc:title>
  <dc:creator>Karen Babayan</dc:creator>
  <cp:lastModifiedBy>Գայանե Վարդանյան</cp:lastModifiedBy>
  <cp:revision>1182</cp:revision>
  <cp:lastPrinted>2022-01-14T10:06:39Z</cp:lastPrinted>
  <dcterms:created xsi:type="dcterms:W3CDTF">2021-06-05T17:16:25Z</dcterms:created>
  <dcterms:modified xsi:type="dcterms:W3CDTF">2023-10-09T07:47:18Z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0x010100A296DE019AA00E498309528D7C7FDFAC</vt:lpwstr>
  </property>
</Properties>
</file>